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4" r:id="rId2"/>
  </p:sldMasterIdLst>
  <p:notesMasterIdLst>
    <p:notesMasterId r:id="rId17"/>
  </p:notesMasterIdLst>
  <p:handoutMasterIdLst>
    <p:handoutMasterId r:id="rId18"/>
  </p:handoutMasterIdLst>
  <p:sldIdLst>
    <p:sldId id="256" r:id="rId3"/>
    <p:sldId id="257" r:id="rId4"/>
    <p:sldId id="260" r:id="rId5"/>
    <p:sldId id="267" r:id="rId6"/>
    <p:sldId id="268" r:id="rId7"/>
    <p:sldId id="266" r:id="rId8"/>
    <p:sldId id="261" r:id="rId9"/>
    <p:sldId id="269" r:id="rId10"/>
    <p:sldId id="262" r:id="rId11"/>
    <p:sldId id="270" r:id="rId12"/>
    <p:sldId id="263" r:id="rId13"/>
    <p:sldId id="274" r:id="rId14"/>
    <p:sldId id="264" r:id="rId15"/>
    <p:sldId id="27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0C1C"/>
    <a:srgbClr val="01071A"/>
    <a:srgbClr val="4962E1"/>
    <a:srgbClr val="040F35"/>
    <a:srgbClr val="081B5A"/>
    <a:srgbClr val="09182A"/>
    <a:srgbClr val="0C1D32"/>
    <a:srgbClr val="091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78" autoAdjust="0"/>
    <p:restoredTop sz="94671" autoAdjust="0"/>
  </p:normalViewPr>
  <p:slideViewPr>
    <p:cSldViewPr snapToGrid="0" snapToObjects="1">
      <p:cViewPr>
        <p:scale>
          <a:sx n="90" d="100"/>
          <a:sy n="90" d="100"/>
        </p:scale>
        <p:origin x="-14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427FA-6E2A-41BB-9916-A5235AA1B361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5F45E-8EA4-4C8C-BC6D-EB3CF25F6E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58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3A1A4-17C3-414E-9795-6252BF11EC9B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82DA-EDFF-4737-B931-8D321FCCA0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1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80661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80660"/>
            <a:ext cx="9144000" cy="512859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033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54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174" y="838545"/>
            <a:ext cx="8388626" cy="503216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34675" y="6399892"/>
            <a:ext cx="1603612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5853155B-C0A6-FE4B-8A9D-0E15905D78B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80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595915"/>
            <a:ext cx="2133600" cy="365125"/>
          </a:xfrm>
          <a:prstGeom prst="rect">
            <a:avLst/>
          </a:prstGeom>
        </p:spPr>
        <p:txBody>
          <a:bodyPr/>
          <a:lstStyle/>
          <a:p>
            <a:fld id="{B075DDCD-7376-0E4F-BE1B-5354346AF70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43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595915"/>
            <a:ext cx="2133600" cy="365125"/>
          </a:xfrm>
          <a:prstGeom prst="rect">
            <a:avLst/>
          </a:prstGeom>
        </p:spPr>
        <p:txBody>
          <a:bodyPr/>
          <a:lstStyle/>
          <a:p>
            <a:fld id="{B075DDCD-7376-0E4F-BE1B-5354346AF70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0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595915"/>
            <a:ext cx="2133600" cy="365125"/>
          </a:xfrm>
          <a:prstGeom prst="rect">
            <a:avLst/>
          </a:prstGeom>
        </p:spPr>
        <p:txBody>
          <a:bodyPr/>
          <a:lstStyle/>
          <a:p>
            <a:fld id="{B075DDCD-7376-0E4F-BE1B-5354346AF70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RF-globe-logo-tm-grayscale-road.eps"/>
          <p:cNvPicPr>
            <a:picLocks noChangeAspect="1"/>
          </p:cNvPicPr>
          <p:nvPr userDrawn="1"/>
        </p:nvPicPr>
        <p:blipFill>
          <a:blip r:embed="rId4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14" y="1947809"/>
            <a:ext cx="12588615" cy="64503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</a:t>
            </a:r>
            <a:r>
              <a:rPr lang="en-US" dirty="0" smtClean="0"/>
              <a:t>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42999"/>
            <a:ext cx="9144000" cy="4977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8889" y="6412375"/>
            <a:ext cx="160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565627" y="51729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0" y="6331877"/>
            <a:ext cx="9144000" cy="526123"/>
          </a:xfrm>
          <a:prstGeom prst="rect">
            <a:avLst/>
          </a:prstGeom>
          <a:gradFill flip="none" rotWithShape="1">
            <a:gsLst>
              <a:gs pos="24000">
                <a:srgbClr val="C0504D"/>
              </a:gs>
              <a:gs pos="81000">
                <a:srgbClr val="FFFFFF"/>
              </a:gs>
            </a:gsLst>
            <a:lin ang="108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9D0C1C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308760" y="6329276"/>
            <a:ext cx="35645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i="0" dirty="0" smtClean="0">
                <a:solidFill>
                  <a:schemeClr val="bg1"/>
                </a:solidFill>
              </a:rPr>
              <a:t>1</a:t>
            </a:r>
            <a:r>
              <a:rPr lang="en-US" sz="1050" b="1" i="0" baseline="30000" dirty="0" smtClean="0">
                <a:solidFill>
                  <a:schemeClr val="bg1"/>
                </a:solidFill>
              </a:rPr>
              <a:t>st</a:t>
            </a:r>
            <a:r>
              <a:rPr lang="en-US" sz="1050" b="1" i="0" dirty="0" smtClean="0">
                <a:solidFill>
                  <a:schemeClr val="bg1"/>
                </a:solidFill>
              </a:rPr>
              <a:t> IRF Europe &amp; Central</a:t>
            </a:r>
            <a:r>
              <a:rPr lang="en-US" sz="1050" b="1" i="0" baseline="0" dirty="0" smtClean="0">
                <a:solidFill>
                  <a:schemeClr val="bg1"/>
                </a:solidFill>
              </a:rPr>
              <a:t> Asia </a:t>
            </a:r>
            <a:r>
              <a:rPr lang="en-US" sz="1050" b="1" i="0" dirty="0" smtClean="0">
                <a:solidFill>
                  <a:schemeClr val="bg1"/>
                </a:solidFill>
              </a:rPr>
              <a:t>Regional Congress</a:t>
            </a:r>
          </a:p>
          <a:p>
            <a:pPr algn="r"/>
            <a:r>
              <a:rPr lang="en-US" sz="1050" b="1" i="0" dirty="0" smtClean="0">
                <a:solidFill>
                  <a:schemeClr val="bg1"/>
                </a:solidFill>
              </a:rPr>
              <a:t>Istanbul,</a:t>
            </a:r>
            <a:r>
              <a:rPr lang="en-US" sz="1050" b="1" i="0" baseline="0" dirty="0" smtClean="0">
                <a:solidFill>
                  <a:schemeClr val="bg1"/>
                </a:solidFill>
              </a:rPr>
              <a:t> September 15 - 18, 2015</a:t>
            </a:r>
            <a:endParaRPr lang="en-US" sz="1050" b="1" i="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4" y="6410463"/>
            <a:ext cx="849994" cy="355199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5950205" y="6669060"/>
            <a:ext cx="29230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0" i="0" dirty="0" smtClean="0">
                <a:solidFill>
                  <a:srgbClr val="FFFFFF"/>
                </a:solidFill>
              </a:rPr>
              <a:t>Better Roads. Better World.</a:t>
            </a:r>
            <a:endParaRPr lang="en-US" sz="800" b="0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effectLst/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effectLst/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effectLst/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effectLst/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effectLst/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effectLst/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RF-globe-logo-tm-grayscale-road.eps"/>
          <p:cNvPicPr>
            <a:picLocks noChangeAspect="1"/>
          </p:cNvPicPr>
          <p:nvPr userDrawn="1"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14" y="1947809"/>
            <a:ext cx="12588615" cy="64503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0" y="6249539"/>
            <a:ext cx="9144000" cy="4571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chemeClr val="bg2"/>
              </a:solidFill>
              <a:latin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70" y="6341754"/>
            <a:ext cx="1016570" cy="425111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308760" y="6329276"/>
            <a:ext cx="3564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i="0" dirty="0" smtClean="0">
                <a:solidFill>
                  <a:schemeClr val="tx1"/>
                </a:solidFill>
              </a:rPr>
              <a:t>1</a:t>
            </a:r>
            <a:r>
              <a:rPr lang="en-US" sz="1050" b="1" i="0" baseline="30000" dirty="0" smtClean="0">
                <a:solidFill>
                  <a:schemeClr val="tx1"/>
                </a:solidFill>
              </a:rPr>
              <a:t>st</a:t>
            </a:r>
            <a:r>
              <a:rPr lang="en-US" sz="1050" b="1" i="0" dirty="0" smtClean="0">
                <a:solidFill>
                  <a:schemeClr val="tx1"/>
                </a:solidFill>
              </a:rPr>
              <a:t> IRF Asia Regional Congress &amp; Exhibition</a:t>
            </a:r>
          </a:p>
          <a:p>
            <a:pPr algn="r"/>
            <a:r>
              <a:rPr lang="en-US" sz="1050" b="1" i="0" dirty="0" smtClean="0">
                <a:solidFill>
                  <a:schemeClr val="tx1"/>
                </a:solidFill>
              </a:rPr>
              <a:t>Bali,</a:t>
            </a:r>
            <a:r>
              <a:rPr lang="en-US" sz="1050" b="1" i="0" baseline="0" dirty="0" smtClean="0">
                <a:solidFill>
                  <a:schemeClr val="tx1"/>
                </a:solidFill>
              </a:rPr>
              <a:t> November 17 - 19, 2014</a:t>
            </a:r>
            <a:endParaRPr lang="en-US" sz="1050" b="1" i="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950205" y="6642556"/>
            <a:ext cx="29230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0" i="0" dirty="0" smtClean="0">
                <a:solidFill>
                  <a:srgbClr val="FFFFFF"/>
                </a:solidFill>
              </a:rPr>
              <a:t>Better Roads. Better World.</a:t>
            </a:r>
            <a:endParaRPr lang="en-US" sz="800" b="0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029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audio" Target="../media/media1.wav"/><Relationship Id="rId16" Type="http://schemas.openxmlformats.org/officeDocument/2006/relationships/image" Target="../media/image16.emf"/><Relationship Id="rId20" Type="http://schemas.openxmlformats.org/officeDocument/2006/relationships/image" Target="../media/image20.emf"/><Relationship Id="rId1" Type="http://schemas.microsoft.com/office/2007/relationships/media" Target="../media/media1.wav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jpg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1.png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1.png"/><Relationship Id="rId5" Type="http://schemas.openxmlformats.org/officeDocument/2006/relationships/hyperlink" Target="http://www.eventbrite.fr/e/workshop-on-roads-tunnels-safety-management-tickets-17880674579" TargetMode="Externa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1.png"/><Relationship Id="rId5" Type="http://schemas.openxmlformats.org/officeDocument/2006/relationships/hyperlink" Target="http://fehrl.org/index.php?m=33&amp;a=content&amp;id=975" TargetMode="Externa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ehrl.org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c.polidori@libero.it" TargetMode="External"/><Relationship Id="rId12" Type="http://schemas.openxmlformats.org/officeDocument/2006/relationships/image" Target="../media/image21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hyperlink" Target="http://www.aipss.it/" TargetMode="External"/><Relationship Id="rId11" Type="http://schemas.openxmlformats.org/officeDocument/2006/relationships/image" Target="../media/image32.jpg"/><Relationship Id="rId5" Type="http://schemas.openxmlformats.org/officeDocument/2006/relationships/hyperlink" Target="http://www.ecoroadsproject.eu/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hyperlink" Target="mailto:adewole.adesiyun@fehrl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1.png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2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46" y="238028"/>
            <a:ext cx="3128968" cy="123213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343" y="2934882"/>
            <a:ext cx="8654903" cy="754616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80000"/>
              </a:lnSpc>
            </a:pPr>
            <a:r>
              <a:rPr lang="en-US" sz="3300" b="1" dirty="0"/>
              <a:t>Carlo </a:t>
            </a:r>
            <a:r>
              <a:rPr lang="en-US" sz="3300" b="1" dirty="0" smtClean="0"/>
              <a:t>Polidori</a:t>
            </a:r>
            <a:endParaRPr lang="en-US" sz="3300" b="1" dirty="0"/>
          </a:p>
          <a:p>
            <a:pPr>
              <a:lnSpc>
                <a:spcPct val="80000"/>
              </a:lnSpc>
            </a:pPr>
            <a:endParaRPr lang="en-US" sz="2100" dirty="0" smtClean="0"/>
          </a:p>
          <a:p>
            <a:pPr>
              <a:lnSpc>
                <a:spcPct val="80000"/>
              </a:lnSpc>
            </a:pPr>
            <a:r>
              <a:rPr lang="en-US" sz="3400" dirty="0" smtClean="0"/>
              <a:t>AIPSS - </a:t>
            </a:r>
            <a:r>
              <a:rPr lang="en-US" sz="3400" dirty="0" err="1" smtClean="0"/>
              <a:t>Associazione</a:t>
            </a:r>
            <a:r>
              <a:rPr lang="en-US" sz="3400" dirty="0" smtClean="0"/>
              <a:t> </a:t>
            </a:r>
            <a:r>
              <a:rPr lang="en-US" sz="3400" dirty="0" err="1" smtClean="0"/>
              <a:t>Italiana</a:t>
            </a:r>
            <a:r>
              <a:rPr lang="en-US" sz="3400" dirty="0" smtClean="0"/>
              <a:t> </a:t>
            </a:r>
            <a:r>
              <a:rPr lang="en-US" sz="3400" dirty="0" err="1" smtClean="0"/>
              <a:t>dei</a:t>
            </a:r>
            <a:r>
              <a:rPr lang="en-US" sz="3400" dirty="0" smtClean="0"/>
              <a:t> </a:t>
            </a:r>
            <a:r>
              <a:rPr lang="en-US" sz="3400" dirty="0" err="1" smtClean="0"/>
              <a:t>Professionisti</a:t>
            </a:r>
            <a:r>
              <a:rPr lang="en-US" sz="3400" dirty="0" smtClean="0"/>
              <a:t> per la </a:t>
            </a:r>
            <a:r>
              <a:rPr lang="en-US" sz="3400" dirty="0" err="1" smtClean="0"/>
              <a:t>Sicurezza</a:t>
            </a:r>
            <a:r>
              <a:rPr lang="en-US" sz="3400" dirty="0" smtClean="0"/>
              <a:t> </a:t>
            </a:r>
            <a:r>
              <a:rPr lang="en-US" sz="3400" dirty="0" err="1" smtClean="0"/>
              <a:t>Stradale</a:t>
            </a:r>
            <a:r>
              <a:rPr lang="en-US" sz="3400" dirty="0" smtClean="0"/>
              <a:t> – </a:t>
            </a:r>
            <a:r>
              <a:rPr lang="en-US" sz="3400" dirty="0" err="1" smtClean="0"/>
              <a:t>Presidente</a:t>
            </a:r>
            <a:endParaRPr lang="en-US" sz="3400" dirty="0" smtClean="0"/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500" dirty="0"/>
              <a:t>(</a:t>
            </a:r>
            <a:r>
              <a:rPr lang="en-US" sz="2500" dirty="0" err="1" smtClean="0"/>
              <a:t>adattamento</a:t>
            </a:r>
            <a:r>
              <a:rPr lang="en-US" sz="2500" dirty="0" smtClean="0"/>
              <a:t> </a:t>
            </a:r>
            <a:r>
              <a:rPr lang="en-US" sz="2500" dirty="0" err="1" smtClean="0"/>
              <a:t>della</a:t>
            </a:r>
            <a:r>
              <a:rPr lang="en-US" sz="2500" dirty="0" smtClean="0"/>
              <a:t> </a:t>
            </a:r>
            <a:r>
              <a:rPr lang="en-US" sz="2500" dirty="0" err="1" smtClean="0"/>
              <a:t>presentazione</a:t>
            </a:r>
            <a:r>
              <a:rPr lang="en-US" sz="2500" dirty="0" smtClean="0"/>
              <a:t> al 1</a:t>
            </a:r>
            <a:r>
              <a:rPr lang="en-US" sz="2500" baseline="30000" dirty="0" smtClean="0"/>
              <a:t>st</a:t>
            </a:r>
            <a:r>
              <a:rPr lang="en-US" sz="2500" dirty="0" smtClean="0"/>
              <a:t> IRF Europe &amp; Central Asia Regional Congress – Istanbul del </a:t>
            </a:r>
            <a:r>
              <a:rPr lang="en-US" sz="2500" dirty="0"/>
              <a:t>15.09.2015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1638203"/>
            <a:ext cx="9144000" cy="8308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Effective and Coordinated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ROAD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infrastructure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Safety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operations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393406" y="2469100"/>
            <a:ext cx="8357190" cy="0"/>
          </a:xfrm>
          <a:prstGeom prst="line">
            <a:avLst/>
          </a:prstGeom>
          <a:noFill/>
          <a:ln w="12700">
            <a:solidFill>
              <a:srgbClr val="9D0C1C"/>
            </a:solidFill>
            <a:round/>
            <a:headEnd/>
            <a:tailEnd/>
          </a:ln>
        </p:spPr>
        <p:txBody>
          <a:bodyPr/>
          <a:lstStyle/>
          <a:p>
            <a:endParaRPr lang="en-US">
              <a:ln>
                <a:solidFill>
                  <a:srgbClr val="9D0C1C"/>
                </a:solidFill>
              </a:ln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930" y="312457"/>
            <a:ext cx="1433296" cy="123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5" y="3944238"/>
            <a:ext cx="14001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449" y="4044139"/>
            <a:ext cx="12096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088" y="3925076"/>
            <a:ext cx="13620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307" y="3996514"/>
            <a:ext cx="11334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782" y="4044139"/>
            <a:ext cx="12477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30" y="4700220"/>
            <a:ext cx="8667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43" y="4710597"/>
            <a:ext cx="10191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3" y="4643070"/>
            <a:ext cx="7524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94" y="4666883"/>
            <a:ext cx="117157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445" y="4666883"/>
            <a:ext cx="6000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3" y="5436003"/>
            <a:ext cx="12858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70" y="5376677"/>
            <a:ext cx="1042323" cy="81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207" y="5569576"/>
            <a:ext cx="7905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98" y="5512426"/>
            <a:ext cx="11334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207" y="5464802"/>
            <a:ext cx="9048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35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39"/>
    </mc:Choice>
    <mc:Fallback>
      <p:transition spd="slow" advTm="20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219304" y="214428"/>
            <a:ext cx="5041900" cy="366712"/>
            <a:chOff x="158" y="931"/>
            <a:chExt cx="2426" cy="231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180" y="931"/>
              <a:ext cx="23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b="1" dirty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4. IMPLEMENTAZIONE DEL PROGETTO</a:t>
              </a:r>
              <a:endParaRPr lang="es-ES_tradnl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9" name="Line 4"/>
            <p:cNvSpPr>
              <a:spLocks noChangeShapeType="1"/>
            </p:cNvSpPr>
            <p:nvPr/>
          </p:nvSpPr>
          <p:spPr bwMode="auto">
            <a:xfrm>
              <a:off x="158" y="1162"/>
              <a:ext cx="2426" cy="0"/>
            </a:xfrm>
            <a:prstGeom prst="line">
              <a:avLst/>
            </a:prstGeom>
            <a:noFill/>
            <a:ln w="12700">
              <a:solidFill>
                <a:srgbClr val="9D0C1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6924" y="891020"/>
            <a:ext cx="8642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dirty="0" smtClean="0">
                <a:solidFill>
                  <a:srgbClr val="000066"/>
                </a:solidFill>
              </a:rPr>
              <a:t>The candidatures of the test sites are under examination by a project Committee</a:t>
            </a:r>
            <a:endParaRPr lang="en-US" altLang="en-US" dirty="0">
              <a:solidFill>
                <a:srgbClr val="0000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660531"/>
              </p:ext>
            </p:extLst>
          </p:nvPr>
        </p:nvGraphicFramePr>
        <p:xfrm>
          <a:off x="562100" y="1628856"/>
          <a:ext cx="414053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53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14 </a:t>
                      </a:r>
                      <a:r>
                        <a:rPr lang="it-IT" dirty="0" err="1" smtClean="0"/>
                        <a:t>candidatures</a:t>
                      </a:r>
                      <a:r>
                        <a:rPr lang="it-IT" dirty="0" smtClean="0"/>
                        <a:t> from 10 </a:t>
                      </a:r>
                      <a:r>
                        <a:rPr lang="it-IT" dirty="0" err="1" smtClean="0"/>
                        <a:t>Countries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Albania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Belgium</a:t>
                      </a:r>
                      <a:r>
                        <a:rPr lang="it-IT" dirty="0" smtClean="0"/>
                        <a:t> (</a:t>
                      </a:r>
                      <a:r>
                        <a:rPr lang="it-IT" dirty="0" err="1" smtClean="0"/>
                        <a:t>Flanders</a:t>
                      </a:r>
                      <a:r>
                        <a:rPr lang="it-IT" dirty="0" smtClean="0"/>
                        <a:t>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Czech</a:t>
                      </a:r>
                      <a:r>
                        <a:rPr lang="it-IT" dirty="0" smtClean="0"/>
                        <a:t> Republic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Germany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Italy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Republic of Macedonia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Montenegro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Norway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Serbia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Slovakia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00" y="1260352"/>
            <a:ext cx="4322000" cy="100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916384" y="2481943"/>
            <a:ext cx="3811980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dirty="0" smtClean="0">
                <a:solidFill>
                  <a:srgbClr val="000066"/>
                </a:solidFill>
              </a:rPr>
              <a:t>The first five sites will be selected at the end of September 2015</a:t>
            </a:r>
          </a:p>
          <a:p>
            <a:pPr algn="just">
              <a:spcBef>
                <a:spcPct val="50000"/>
              </a:spcBef>
            </a:pPr>
            <a:r>
              <a:rPr lang="en-US" altLang="en-US" dirty="0" smtClean="0">
                <a:solidFill>
                  <a:srgbClr val="000066"/>
                </a:solidFill>
              </a:rPr>
              <a:t>The project will try (within the limit of the assigned budget) to extend the number of the test sites</a:t>
            </a:r>
          </a:p>
          <a:p>
            <a:pPr algn="just">
              <a:spcBef>
                <a:spcPct val="50000"/>
              </a:spcBef>
            </a:pPr>
            <a:r>
              <a:rPr lang="en-US" altLang="en-US" b="1" dirty="0" smtClean="0">
                <a:solidFill>
                  <a:srgbClr val="FF0000"/>
                </a:solidFill>
              </a:rPr>
              <a:t>Candidatures remain open up to mid 2016, try to apply!</a:t>
            </a:r>
          </a:p>
          <a:p>
            <a:pPr algn="just">
              <a:spcBef>
                <a:spcPct val="50000"/>
              </a:spcBef>
            </a:pPr>
            <a:r>
              <a:rPr lang="en-US" altLang="en-US" sz="1200" b="1" i="1" dirty="0" smtClean="0">
                <a:solidFill>
                  <a:srgbClr val="FF0000"/>
                </a:solidFill>
              </a:rPr>
              <a:t>Mail in the last slide</a:t>
            </a:r>
            <a:endParaRPr lang="en-US" altLang="en-US" sz="1200" b="1" i="1" dirty="0">
              <a:solidFill>
                <a:srgbClr val="FF0000"/>
              </a:solidFill>
            </a:endParaRPr>
          </a:p>
          <a:p>
            <a:pPr algn="just">
              <a:spcBef>
                <a:spcPct val="50000"/>
              </a:spcBef>
            </a:pPr>
            <a:endParaRPr lang="en-US" altLang="en-US" dirty="0">
              <a:solidFill>
                <a:srgbClr val="000066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57"/>
    </mc:Choice>
    <mc:Fallback>
      <p:transition spd="slow" advTm="29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95314" y="584417"/>
            <a:ext cx="6256286" cy="0"/>
          </a:xfrm>
          <a:prstGeom prst="line">
            <a:avLst/>
          </a:prstGeom>
          <a:noFill/>
          <a:ln w="12700">
            <a:solidFill>
              <a:srgbClr val="9D0C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0825" y="217705"/>
            <a:ext cx="595234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 </a:t>
            </a:r>
            <a:r>
              <a:rPr lang="es-E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PROSSIME PRIME AZIONI DEL PROGETTO</a:t>
            </a:r>
            <a:endParaRPr lang="es-ES_tradnl" b="1" dirty="0">
              <a:solidFill>
                <a:srgbClr val="9D0C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95314" y="1016217"/>
            <a:ext cx="8642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66"/>
                </a:solidFill>
              </a:rPr>
              <a:t>First workshop with the Stakeholders – Brussels 30 September 2015</a:t>
            </a:r>
            <a:endParaRPr lang="en-US" altLang="en-US" b="1" dirty="0">
              <a:solidFill>
                <a:srgbClr val="0000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14" y="1480552"/>
            <a:ext cx="8437082" cy="403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95314" y="5661228"/>
            <a:ext cx="8642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Free participation by registering at:</a:t>
            </a:r>
          </a:p>
          <a:p>
            <a:r>
              <a:rPr lang="en-GB" sz="1600" dirty="0"/>
              <a:t> </a:t>
            </a:r>
            <a:r>
              <a:rPr lang="en-GB" sz="1600" dirty="0">
                <a:hlinkClick r:id="rId5"/>
              </a:rPr>
              <a:t>www.eventbrite.fr/e/workshop-on-roads-tunnels-safety-management-tickets-17880674579</a:t>
            </a:r>
            <a:r>
              <a:rPr lang="en-GB" sz="1600" dirty="0"/>
              <a:t>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4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9"/>
    </mc:Choice>
    <mc:Fallback>
      <p:transition spd="slow" advTm="10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584417"/>
            <a:ext cx="7113750" cy="517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95314" y="584417"/>
            <a:ext cx="6256286" cy="0"/>
          </a:xfrm>
          <a:prstGeom prst="line">
            <a:avLst/>
          </a:prstGeom>
          <a:noFill/>
          <a:ln w="12700">
            <a:solidFill>
              <a:srgbClr val="9D0C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0825" y="217705"/>
            <a:ext cx="595234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 PROSSIME PRIME AZIONI DEL PROGETTO</a:t>
            </a:r>
            <a:endParaRPr lang="es-ES_tradnl" b="1" dirty="0">
              <a:solidFill>
                <a:srgbClr val="9D0C1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1163782" y="5815052"/>
            <a:ext cx="76358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More details at:    </a:t>
            </a:r>
            <a:r>
              <a:rPr lang="en-GB" sz="1600" dirty="0" smtClean="0">
                <a:hlinkClick r:id="rId5"/>
              </a:rPr>
              <a:t>http</a:t>
            </a:r>
            <a:r>
              <a:rPr lang="en-GB" sz="1600" dirty="0">
                <a:hlinkClick r:id="rId5"/>
              </a:rPr>
              <a:t>://</a:t>
            </a:r>
            <a:r>
              <a:rPr lang="en-GB" sz="1600" dirty="0" smtClean="0">
                <a:hlinkClick r:id="rId5"/>
              </a:rPr>
              <a:t>fehrl.org/index.php?m=33&amp;a=content&amp;id=975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6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75"/>
    </mc:Choice>
    <mc:Fallback>
      <p:transition spd="slow" advTm="31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172542" y="218585"/>
            <a:ext cx="5041900" cy="366712"/>
            <a:chOff x="158" y="931"/>
            <a:chExt cx="2426" cy="231"/>
          </a:xfrm>
        </p:grpSpPr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180" y="931"/>
              <a:ext cx="23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b="1" dirty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6. </a:t>
              </a:r>
              <a:r>
                <a:rPr lang="en-US" b="1" dirty="0" smtClean="0">
                  <a:solidFill>
                    <a:srgbClr val="9D0C1C"/>
                  </a:solidFill>
                </a:rPr>
                <a:t>IMPORTANZA DI QUESTO SEMINARIO</a:t>
              </a:r>
              <a:endParaRPr lang="es-ES_tradnl" b="1" dirty="0">
                <a:solidFill>
                  <a:srgbClr val="9D0C1C"/>
                </a:solidFill>
              </a:endParaRPr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>
              <a:off x="158" y="1162"/>
              <a:ext cx="2426" cy="0"/>
            </a:xfrm>
            <a:prstGeom prst="line">
              <a:avLst/>
            </a:prstGeom>
            <a:noFill/>
            <a:ln w="12700">
              <a:solidFill>
                <a:srgbClr val="9D0C1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Rettangolo 4"/>
          <p:cNvSpPr/>
          <p:nvPr/>
        </p:nvSpPr>
        <p:spPr>
          <a:xfrm>
            <a:off x="372140" y="1475132"/>
            <a:ext cx="8229599" cy="2343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sz="2000" b="1" dirty="0" smtClean="0">
                <a:solidFill>
                  <a:srgbClr val="000066"/>
                </a:solidFill>
              </a:rPr>
              <a:t>I </a:t>
            </a:r>
            <a:r>
              <a:rPr lang="en-US" sz="2000" b="1" dirty="0" err="1" smtClean="0">
                <a:solidFill>
                  <a:srgbClr val="000066"/>
                </a:solidFill>
              </a:rPr>
              <a:t>risultati</a:t>
            </a:r>
            <a:r>
              <a:rPr lang="en-US" sz="2000" b="1" dirty="0" smtClean="0">
                <a:solidFill>
                  <a:srgbClr val="000066"/>
                </a:solidFill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</a:rPr>
              <a:t>dell’evento</a:t>
            </a:r>
            <a:r>
              <a:rPr lang="en-US" sz="2000" b="1" dirty="0" smtClean="0">
                <a:solidFill>
                  <a:srgbClr val="000066"/>
                </a:solidFill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</a:rPr>
              <a:t>odierno</a:t>
            </a:r>
            <a:r>
              <a:rPr lang="en-US" sz="2000" b="1" dirty="0" smtClean="0">
                <a:solidFill>
                  <a:srgbClr val="000066"/>
                </a:solidFill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</a:rPr>
              <a:t>verranno</a:t>
            </a:r>
            <a:r>
              <a:rPr lang="en-US" sz="2000" b="1" dirty="0" smtClean="0">
                <a:solidFill>
                  <a:srgbClr val="000066"/>
                </a:solidFill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</a:rPr>
              <a:t>riportati</a:t>
            </a:r>
            <a:r>
              <a:rPr lang="en-US" sz="2000" b="1" dirty="0" smtClean="0">
                <a:solidFill>
                  <a:srgbClr val="000066"/>
                </a:solidFill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</a:rPr>
              <a:t>ai</a:t>
            </a:r>
            <a:r>
              <a:rPr lang="en-US" sz="2000" b="1" dirty="0" smtClean="0">
                <a:solidFill>
                  <a:srgbClr val="000066"/>
                </a:solidFill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</a:rPr>
              <a:t>tavoli</a:t>
            </a:r>
            <a:r>
              <a:rPr lang="en-US" sz="2000" b="1" dirty="0" smtClean="0">
                <a:solidFill>
                  <a:srgbClr val="000066"/>
                </a:solidFill>
              </a:rPr>
              <a:t> di </a:t>
            </a:r>
            <a:r>
              <a:rPr lang="en-US" sz="2000" b="1" dirty="0" err="1" smtClean="0">
                <a:solidFill>
                  <a:srgbClr val="000066"/>
                </a:solidFill>
              </a:rPr>
              <a:t>discussione</a:t>
            </a:r>
            <a:r>
              <a:rPr lang="en-US" sz="2000" b="1" dirty="0" smtClean="0">
                <a:solidFill>
                  <a:srgbClr val="000066"/>
                </a:solidFill>
              </a:rPr>
              <a:t> del workshop e </a:t>
            </a:r>
            <a:r>
              <a:rPr lang="en-US" sz="2000" b="1" dirty="0" err="1" smtClean="0">
                <a:solidFill>
                  <a:srgbClr val="000066"/>
                </a:solidFill>
              </a:rPr>
              <a:t>quindi</a:t>
            </a:r>
            <a:r>
              <a:rPr lang="en-US" sz="2000" b="1" dirty="0" smtClean="0">
                <a:solidFill>
                  <a:srgbClr val="000066"/>
                </a:solidFill>
              </a:rPr>
              <a:t> la </a:t>
            </a:r>
            <a:r>
              <a:rPr lang="en-US" sz="2000" b="1" dirty="0" err="1" smtClean="0">
                <a:solidFill>
                  <a:srgbClr val="000066"/>
                </a:solidFill>
              </a:rPr>
              <a:t>posizione</a:t>
            </a:r>
            <a:r>
              <a:rPr lang="en-US" sz="2000" b="1" dirty="0" smtClean="0">
                <a:solidFill>
                  <a:srgbClr val="000066"/>
                </a:solidFill>
              </a:rPr>
              <a:t> del partner </a:t>
            </a:r>
            <a:r>
              <a:rPr lang="en-US" sz="2000" b="1" dirty="0" err="1" smtClean="0">
                <a:solidFill>
                  <a:srgbClr val="000066"/>
                </a:solidFill>
              </a:rPr>
              <a:t>Italiano</a:t>
            </a:r>
            <a:r>
              <a:rPr lang="en-US" sz="2000" b="1" dirty="0" smtClean="0">
                <a:solidFill>
                  <a:srgbClr val="000066"/>
                </a:solidFill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</a:rPr>
              <a:t>all’interno</a:t>
            </a:r>
            <a:r>
              <a:rPr lang="en-US" sz="2000" b="1" dirty="0" smtClean="0">
                <a:solidFill>
                  <a:srgbClr val="000066"/>
                </a:solidFill>
              </a:rPr>
              <a:t> del </a:t>
            </a:r>
            <a:r>
              <a:rPr lang="en-US" sz="2000" b="1" dirty="0" err="1" smtClean="0">
                <a:solidFill>
                  <a:srgbClr val="000066"/>
                </a:solidFill>
              </a:rPr>
              <a:t>progetto</a:t>
            </a:r>
            <a:r>
              <a:rPr lang="en-US" sz="2000" b="1" dirty="0" smtClean="0">
                <a:solidFill>
                  <a:srgbClr val="000066"/>
                </a:solidFill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</a:rPr>
              <a:t>europeo</a:t>
            </a:r>
            <a:r>
              <a:rPr lang="en-US" sz="2000" b="1" dirty="0" smtClean="0">
                <a:solidFill>
                  <a:srgbClr val="000066"/>
                </a:solidFill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</a:rPr>
              <a:t>rifletterà</a:t>
            </a:r>
            <a:r>
              <a:rPr lang="en-US" sz="2000" b="1" dirty="0" smtClean="0">
                <a:solidFill>
                  <a:srgbClr val="000066"/>
                </a:solidFill>
              </a:rPr>
              <a:t> le </a:t>
            </a:r>
            <a:r>
              <a:rPr lang="en-US" sz="2000" b="1" u="sng" dirty="0" err="1" smtClean="0">
                <a:solidFill>
                  <a:srgbClr val="000066"/>
                </a:solidFill>
              </a:rPr>
              <a:t>effettive</a:t>
            </a:r>
            <a:r>
              <a:rPr lang="en-US" sz="2000" b="1" u="sng" dirty="0" smtClean="0">
                <a:solidFill>
                  <a:srgbClr val="000066"/>
                </a:solidFill>
              </a:rPr>
              <a:t> </a:t>
            </a:r>
            <a:r>
              <a:rPr lang="en-US" sz="2000" b="1" u="sng" dirty="0" err="1" smtClean="0">
                <a:solidFill>
                  <a:srgbClr val="000066"/>
                </a:solidFill>
              </a:rPr>
              <a:t>necessità</a:t>
            </a:r>
            <a:r>
              <a:rPr lang="en-US" sz="2000" b="1" u="sng" dirty="0" smtClean="0">
                <a:solidFill>
                  <a:srgbClr val="000066"/>
                </a:solidFill>
              </a:rPr>
              <a:t> e </a:t>
            </a:r>
            <a:r>
              <a:rPr lang="en-US" sz="2000" b="1" u="sng" dirty="0" err="1" smtClean="0">
                <a:solidFill>
                  <a:srgbClr val="000066"/>
                </a:solidFill>
              </a:rPr>
              <a:t>problematiche</a:t>
            </a:r>
            <a:r>
              <a:rPr lang="en-US" sz="2000" b="1" u="sng" dirty="0" smtClean="0">
                <a:solidFill>
                  <a:srgbClr val="000066"/>
                </a:solidFill>
              </a:rPr>
              <a:t> </a:t>
            </a:r>
            <a:r>
              <a:rPr lang="en-US" sz="2000" b="1" u="sng" dirty="0" err="1" smtClean="0">
                <a:solidFill>
                  <a:srgbClr val="000066"/>
                </a:solidFill>
              </a:rPr>
              <a:t>espressi</a:t>
            </a:r>
            <a:r>
              <a:rPr lang="en-US" sz="2000" b="1" u="sng" dirty="0" smtClean="0">
                <a:solidFill>
                  <a:srgbClr val="000066"/>
                </a:solidFill>
              </a:rPr>
              <a:t> </a:t>
            </a:r>
            <a:r>
              <a:rPr lang="en-US" sz="2000" b="1" u="sng" dirty="0" err="1" smtClean="0">
                <a:solidFill>
                  <a:srgbClr val="000066"/>
                </a:solidFill>
              </a:rPr>
              <a:t>dagli</a:t>
            </a:r>
            <a:r>
              <a:rPr lang="en-US" sz="2000" b="1" u="sng" dirty="0" smtClean="0">
                <a:solidFill>
                  <a:srgbClr val="000066"/>
                </a:solidFill>
              </a:rPr>
              <a:t> stakeholders del </a:t>
            </a:r>
            <a:r>
              <a:rPr lang="en-US" sz="2000" b="1" u="sng" dirty="0" err="1" smtClean="0">
                <a:solidFill>
                  <a:srgbClr val="000066"/>
                </a:solidFill>
              </a:rPr>
              <a:t>nostro</a:t>
            </a:r>
            <a:r>
              <a:rPr lang="en-US" sz="2000" b="1" u="sng" dirty="0" smtClean="0">
                <a:solidFill>
                  <a:srgbClr val="000066"/>
                </a:solidFill>
              </a:rPr>
              <a:t> </a:t>
            </a:r>
            <a:r>
              <a:rPr lang="en-US" sz="2000" b="1" u="sng" dirty="0" err="1">
                <a:solidFill>
                  <a:srgbClr val="000066"/>
                </a:solidFill>
              </a:rPr>
              <a:t>P</a:t>
            </a:r>
            <a:r>
              <a:rPr lang="en-US" sz="2000" b="1" u="sng" dirty="0" err="1" smtClean="0">
                <a:solidFill>
                  <a:srgbClr val="000066"/>
                </a:solidFill>
              </a:rPr>
              <a:t>aese</a:t>
            </a:r>
            <a:endParaRPr lang="en-US" sz="2000" b="1" u="sng" dirty="0">
              <a:solidFill>
                <a:srgbClr val="000066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4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24"/>
    </mc:Choice>
    <mc:Fallback>
      <p:transition spd="slow" advTm="51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96" y="5029375"/>
            <a:ext cx="2480931" cy="57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4327469" y="1487285"/>
            <a:ext cx="2762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hlinkClick r:id="rId5"/>
              </a:rPr>
              <a:t>www.ecoroadsproject.eu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30805" y="2860471"/>
            <a:ext cx="7428355" cy="130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600" dirty="0">
                <a:solidFill>
                  <a:srgbClr val="000066"/>
                </a:solidFill>
                <a:latin typeface="+mn-lt"/>
                <a:cs typeface="+mn-cs"/>
              </a:rPr>
              <a:t>Carlo Polidori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600" dirty="0" err="1" smtClean="0">
                <a:solidFill>
                  <a:srgbClr val="000066"/>
                </a:solidFill>
                <a:latin typeface="+mn-lt"/>
                <a:cs typeface="+mn-cs"/>
              </a:rPr>
              <a:t>Associazione</a:t>
            </a:r>
            <a:r>
              <a:rPr lang="en-US" sz="1600" dirty="0" smtClean="0">
                <a:solidFill>
                  <a:srgbClr val="000066"/>
                </a:solidFill>
                <a:latin typeface="+mn-lt"/>
                <a:cs typeface="+mn-cs"/>
              </a:rPr>
              <a:t> </a:t>
            </a:r>
            <a:r>
              <a:rPr lang="en-US" sz="1600" dirty="0" err="1" smtClean="0">
                <a:solidFill>
                  <a:srgbClr val="000066"/>
                </a:solidFill>
                <a:latin typeface="+mn-lt"/>
                <a:cs typeface="+mn-cs"/>
              </a:rPr>
              <a:t>Italiana</a:t>
            </a:r>
            <a:r>
              <a:rPr lang="en-US" sz="1600" dirty="0" smtClean="0">
                <a:solidFill>
                  <a:srgbClr val="000066"/>
                </a:solidFill>
                <a:latin typeface="+mn-lt"/>
                <a:cs typeface="+mn-cs"/>
              </a:rPr>
              <a:t> </a:t>
            </a:r>
            <a:r>
              <a:rPr lang="en-US" sz="1600" dirty="0" err="1" smtClean="0">
                <a:solidFill>
                  <a:srgbClr val="000066"/>
                </a:solidFill>
                <a:latin typeface="+mn-lt"/>
                <a:cs typeface="+mn-cs"/>
              </a:rPr>
              <a:t>Professionisti</a:t>
            </a:r>
            <a:r>
              <a:rPr lang="en-US" sz="1600" dirty="0" smtClean="0">
                <a:solidFill>
                  <a:srgbClr val="000066"/>
                </a:solidFill>
                <a:latin typeface="+mn-lt"/>
                <a:cs typeface="+mn-cs"/>
              </a:rPr>
              <a:t> </a:t>
            </a:r>
            <a:r>
              <a:rPr lang="en-US" sz="1600" dirty="0" err="1" smtClean="0">
                <a:solidFill>
                  <a:srgbClr val="000066"/>
                </a:solidFill>
                <a:latin typeface="+mn-lt"/>
                <a:cs typeface="+mn-cs"/>
              </a:rPr>
              <a:t>Sicurezza</a:t>
            </a:r>
            <a:r>
              <a:rPr lang="en-US" sz="1600" dirty="0" smtClean="0">
                <a:solidFill>
                  <a:srgbClr val="000066"/>
                </a:solidFill>
                <a:latin typeface="+mn-lt"/>
                <a:cs typeface="+mn-cs"/>
              </a:rPr>
              <a:t> </a:t>
            </a:r>
            <a:r>
              <a:rPr lang="en-US" sz="1600" dirty="0" err="1" smtClean="0">
                <a:solidFill>
                  <a:srgbClr val="000066"/>
                </a:solidFill>
                <a:latin typeface="+mn-lt"/>
                <a:cs typeface="+mn-cs"/>
              </a:rPr>
              <a:t>Stradale</a:t>
            </a:r>
            <a:r>
              <a:rPr lang="en-US" sz="1600" dirty="0" smtClean="0">
                <a:solidFill>
                  <a:srgbClr val="000066"/>
                </a:solidFill>
                <a:latin typeface="+mn-lt"/>
                <a:cs typeface="+mn-cs"/>
              </a:rPr>
              <a:t> </a:t>
            </a:r>
            <a:r>
              <a:rPr lang="en-US" sz="1600" dirty="0" smtClean="0">
                <a:solidFill>
                  <a:srgbClr val="000066"/>
                </a:solidFill>
                <a:latin typeface="+mn-lt"/>
                <a:cs typeface="+mn-cs"/>
                <a:hlinkClick r:id="rId6"/>
              </a:rPr>
              <a:t>www.aipss.it</a:t>
            </a:r>
            <a:r>
              <a:rPr lang="en-US" sz="1600" dirty="0" smtClean="0">
                <a:solidFill>
                  <a:srgbClr val="000066"/>
                </a:solidFill>
                <a:latin typeface="+mn-lt"/>
                <a:cs typeface="+mn-cs"/>
              </a:rPr>
              <a:t>  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600" b="1" dirty="0" smtClean="0">
                <a:solidFill>
                  <a:srgbClr val="000066"/>
                </a:solidFill>
                <a:latin typeface="+mn-lt"/>
                <a:cs typeface="+mn-cs"/>
                <a:hlinkClick r:id="rId7"/>
              </a:rPr>
              <a:t>c.polidori@libero.it</a:t>
            </a:r>
            <a:r>
              <a:rPr lang="en-US" sz="1600" b="1" dirty="0" smtClean="0">
                <a:solidFill>
                  <a:srgbClr val="000066"/>
                </a:solidFill>
                <a:latin typeface="+mn-lt"/>
                <a:cs typeface="+mn-cs"/>
              </a:rPr>
              <a:t> </a:t>
            </a:r>
            <a:endParaRPr lang="en-US" sz="1600" b="1" dirty="0">
              <a:solidFill>
                <a:srgbClr val="000066"/>
              </a:solidFill>
              <a:latin typeface="+mn-lt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30805" y="4730658"/>
            <a:ext cx="8064610" cy="1176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dirty="0" err="1">
                <a:solidFill>
                  <a:srgbClr val="000066"/>
                </a:solidFill>
              </a:rPr>
              <a:t>Adewole</a:t>
            </a:r>
            <a:r>
              <a:rPr lang="en-US" sz="1600" dirty="0">
                <a:solidFill>
                  <a:srgbClr val="000066"/>
                </a:solidFill>
              </a:rPr>
              <a:t> </a:t>
            </a:r>
            <a:r>
              <a:rPr lang="en-US" sz="1600" dirty="0" smtClean="0">
                <a:solidFill>
                  <a:srgbClr val="000066"/>
                </a:solidFill>
              </a:rPr>
              <a:t>ADESIYUN (</a:t>
            </a:r>
            <a:r>
              <a:rPr lang="en-US" sz="1600" dirty="0">
                <a:solidFill>
                  <a:srgbClr val="000066"/>
                </a:solidFill>
              </a:rPr>
              <a:t>P</a:t>
            </a:r>
            <a:r>
              <a:rPr lang="en-US" sz="1600" dirty="0" smtClean="0">
                <a:solidFill>
                  <a:srgbClr val="000066"/>
                </a:solidFill>
              </a:rPr>
              <a:t>roject Coordinator)</a:t>
            </a:r>
            <a:endParaRPr lang="en-US" sz="1600" dirty="0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0066"/>
                </a:solidFill>
              </a:rPr>
              <a:t>Forum </a:t>
            </a:r>
            <a:r>
              <a:rPr lang="en-US" sz="1600" dirty="0">
                <a:solidFill>
                  <a:srgbClr val="000066"/>
                </a:solidFill>
              </a:rPr>
              <a:t>of European National Highway Research Laboratories </a:t>
            </a:r>
            <a:r>
              <a:rPr lang="en-US" sz="1600" dirty="0" smtClean="0">
                <a:solidFill>
                  <a:srgbClr val="000066"/>
                </a:solidFill>
              </a:rPr>
              <a:t>–</a:t>
            </a:r>
            <a:r>
              <a:rPr lang="en-GB" sz="1600" dirty="0" smtClean="0">
                <a:hlinkClick r:id="rId8"/>
              </a:rPr>
              <a:t>www.fehrl.org</a:t>
            </a:r>
            <a:endParaRPr lang="en-GB" sz="1600" dirty="0" smtClean="0"/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GB" sz="1600" b="1" dirty="0" smtClean="0">
                <a:hlinkClick r:id="rId9"/>
              </a:rPr>
              <a:t>adewole.adesiyun@fehrl.org</a:t>
            </a:r>
            <a:r>
              <a:rPr lang="en-GB" sz="1600" dirty="0" smtClean="0"/>
              <a:t>  </a:t>
            </a:r>
            <a:endParaRPr lang="en-US" sz="1600" dirty="0">
              <a:solidFill>
                <a:srgbClr val="00006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24" y="1242532"/>
            <a:ext cx="21955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95979" y="316183"/>
            <a:ext cx="526297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 dirty="0" smtClean="0">
                <a:solidFill>
                  <a:srgbClr val="000066"/>
                </a:solidFill>
              </a:rPr>
              <a:t>Grazie per </a:t>
            </a:r>
            <a:r>
              <a:rPr lang="en-US" sz="3600" b="1" dirty="0" err="1" smtClean="0">
                <a:solidFill>
                  <a:srgbClr val="000066"/>
                </a:solidFill>
              </a:rPr>
              <a:t>l’attenzione</a:t>
            </a:r>
            <a:r>
              <a:rPr lang="en-US" sz="3600" b="1" dirty="0" smtClean="0">
                <a:solidFill>
                  <a:srgbClr val="000066"/>
                </a:solidFill>
              </a:rPr>
              <a:t>!</a:t>
            </a:r>
            <a:endParaRPr lang="en-US" sz="3600" dirty="0">
              <a:solidFill>
                <a:srgbClr val="000066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80" y="3281829"/>
            <a:ext cx="2169043" cy="6913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6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9"/>
    </mc:Choice>
    <mc:Fallback>
      <p:transition spd="slow" advTm="7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81202" y="239655"/>
            <a:ext cx="6685078" cy="369619"/>
            <a:chOff x="158" y="931"/>
            <a:chExt cx="2426" cy="288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180" y="931"/>
              <a:ext cx="23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1. </a:t>
              </a:r>
              <a:r>
                <a:rPr lang="en-US" b="1" dirty="0" smtClean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Come </a:t>
              </a:r>
              <a:r>
                <a:rPr lang="en-US" b="1" dirty="0" err="1" smtClean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nasce</a:t>
              </a:r>
              <a:r>
                <a:rPr lang="en-US" b="1" dirty="0" smtClean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b="1" dirty="0" err="1" smtClean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il</a:t>
              </a:r>
              <a:r>
                <a:rPr lang="en-US" b="1" dirty="0" smtClean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b="1" dirty="0" err="1" smtClean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progetto</a:t>
              </a:r>
              <a:r>
                <a:rPr lang="en-US" b="1" dirty="0" smtClean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ECOROADS</a:t>
              </a:r>
              <a:endParaRPr lang="en-US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58" y="1162"/>
              <a:ext cx="2426" cy="0"/>
            </a:xfrm>
            <a:prstGeom prst="line">
              <a:avLst/>
            </a:prstGeom>
            <a:noFill/>
            <a:ln w="12700">
              <a:solidFill>
                <a:srgbClr val="9D0C1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41825" y="937895"/>
            <a:ext cx="4321175" cy="413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 smtClean="0">
                <a:solidFill>
                  <a:srgbClr val="000066"/>
                </a:solidFill>
              </a:rPr>
              <a:t>Coach </a:t>
            </a:r>
            <a:r>
              <a:rPr lang="en-GB" b="1" dirty="0">
                <a:solidFill>
                  <a:srgbClr val="000066"/>
                </a:solidFill>
              </a:rPr>
              <a:t>crash in </a:t>
            </a:r>
            <a:r>
              <a:rPr lang="en-GB" b="1" dirty="0" err="1">
                <a:solidFill>
                  <a:srgbClr val="000066"/>
                </a:solidFill>
              </a:rPr>
              <a:t>Sierre</a:t>
            </a:r>
            <a:r>
              <a:rPr lang="en-GB" b="1" dirty="0">
                <a:solidFill>
                  <a:srgbClr val="000066"/>
                </a:solidFill>
              </a:rPr>
              <a:t> Tunnel (</a:t>
            </a:r>
            <a:r>
              <a:rPr lang="en-GB" b="1" dirty="0" smtClean="0">
                <a:solidFill>
                  <a:srgbClr val="000066"/>
                </a:solidFill>
              </a:rPr>
              <a:t>Switzerland)</a:t>
            </a:r>
            <a:endParaRPr lang="en-GB" altLang="en-US" b="1" dirty="0">
              <a:solidFill>
                <a:srgbClr val="000066"/>
              </a:solidFill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en-US" dirty="0" smtClean="0">
                <a:solidFill>
                  <a:srgbClr val="000066"/>
                </a:solidFill>
              </a:rPr>
              <a:t>The </a:t>
            </a:r>
            <a:r>
              <a:rPr lang="en-GB" altLang="en-US" dirty="0">
                <a:solidFill>
                  <a:srgbClr val="000066"/>
                </a:solidFill>
              </a:rPr>
              <a:t>collision occurred o</a:t>
            </a:r>
            <a:r>
              <a:rPr lang="en-GB" altLang="en-US" dirty="0" smtClean="0">
                <a:solidFill>
                  <a:srgbClr val="000066"/>
                </a:solidFill>
              </a:rPr>
              <a:t>n March 2012 </a:t>
            </a:r>
            <a:r>
              <a:rPr lang="en-GB" altLang="en-US" dirty="0">
                <a:solidFill>
                  <a:srgbClr val="000066"/>
                </a:solidFill>
              </a:rPr>
              <a:t>with the </a:t>
            </a:r>
            <a:r>
              <a:rPr lang="en-GB" altLang="en-US" dirty="0" smtClean="0">
                <a:solidFill>
                  <a:srgbClr val="000066"/>
                </a:solidFill>
              </a:rPr>
              <a:t>end wall </a:t>
            </a:r>
            <a:r>
              <a:rPr lang="en-GB" altLang="en-US" dirty="0">
                <a:solidFill>
                  <a:srgbClr val="000066"/>
                </a:solidFill>
              </a:rPr>
              <a:t>of </a:t>
            </a:r>
            <a:r>
              <a:rPr lang="en-GB" altLang="en-US" dirty="0" smtClean="0">
                <a:solidFill>
                  <a:srgbClr val="000066"/>
                </a:solidFill>
              </a:rPr>
              <a:t>a lay-by in the </a:t>
            </a:r>
            <a:r>
              <a:rPr lang="en-GB" altLang="en-US" dirty="0" err="1" smtClean="0">
                <a:solidFill>
                  <a:srgbClr val="000066"/>
                </a:solidFill>
              </a:rPr>
              <a:t>Sierre</a:t>
            </a:r>
            <a:r>
              <a:rPr lang="en-GB" altLang="en-US" dirty="0" smtClean="0">
                <a:solidFill>
                  <a:srgbClr val="000066"/>
                </a:solidFill>
              </a:rPr>
              <a:t> </a:t>
            </a:r>
            <a:r>
              <a:rPr lang="en-GB" altLang="en-US" dirty="0">
                <a:solidFill>
                  <a:srgbClr val="000066"/>
                </a:solidFill>
              </a:rPr>
              <a:t>tunnel, Switzerland, which opened </a:t>
            </a:r>
            <a:r>
              <a:rPr lang="en-GB" altLang="en-US" dirty="0" smtClean="0">
                <a:solidFill>
                  <a:srgbClr val="000066"/>
                </a:solidFill>
              </a:rPr>
              <a:t>in 1999 </a:t>
            </a:r>
            <a:r>
              <a:rPr lang="en-GB" altLang="en-US" dirty="0">
                <a:solidFill>
                  <a:srgbClr val="000066"/>
                </a:solidFill>
              </a:rPr>
              <a:t>and was rated as “good” in a </a:t>
            </a:r>
            <a:r>
              <a:rPr lang="en-GB" altLang="en-US" dirty="0" smtClean="0">
                <a:solidFill>
                  <a:srgbClr val="000066"/>
                </a:solidFill>
              </a:rPr>
              <a:t>2005 European </a:t>
            </a:r>
            <a:r>
              <a:rPr lang="en-GB" altLang="en-US" dirty="0">
                <a:solidFill>
                  <a:srgbClr val="000066"/>
                </a:solidFill>
              </a:rPr>
              <a:t>Tunnel Assessment </a:t>
            </a:r>
            <a:r>
              <a:rPr lang="en-GB" altLang="en-US" dirty="0" smtClean="0">
                <a:solidFill>
                  <a:srgbClr val="000066"/>
                </a:solidFill>
              </a:rPr>
              <a:t>Programme (</a:t>
            </a:r>
            <a:r>
              <a:rPr lang="en-GB" altLang="en-US" dirty="0" err="1">
                <a:solidFill>
                  <a:srgbClr val="000066"/>
                </a:solidFill>
              </a:rPr>
              <a:t>EuroTAP</a:t>
            </a:r>
            <a:r>
              <a:rPr lang="en-GB" altLang="en-US" dirty="0">
                <a:solidFill>
                  <a:srgbClr val="000066"/>
                </a:solidFill>
              </a:rPr>
              <a:t>) test</a:t>
            </a:r>
            <a:r>
              <a:rPr lang="en-GB" altLang="en-US" dirty="0" smtClean="0">
                <a:solidFill>
                  <a:srgbClr val="000066"/>
                </a:solidFill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en-US" dirty="0" smtClean="0">
                <a:solidFill>
                  <a:srgbClr val="000066"/>
                </a:solidFill>
              </a:rPr>
              <a:t> </a:t>
            </a:r>
            <a:r>
              <a:rPr lang="en-GB" altLang="en-US" b="1" dirty="0">
                <a:solidFill>
                  <a:srgbClr val="C00000"/>
                </a:solidFill>
              </a:rPr>
              <a:t>28 fatalities, including 22 </a:t>
            </a:r>
            <a:r>
              <a:rPr lang="en-GB" altLang="en-US" b="1" dirty="0" err="1">
                <a:solidFill>
                  <a:srgbClr val="C00000"/>
                </a:solidFill>
              </a:rPr>
              <a:t>childrens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95" y="762001"/>
            <a:ext cx="4030594" cy="5367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4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25"/>
    </mc:Choice>
    <mc:Fallback>
      <p:transition spd="slow" advTm="36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13" y="1078908"/>
            <a:ext cx="7339787" cy="5232738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7700" y="4316019"/>
            <a:ext cx="316143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dirty="0" smtClean="0">
                <a:solidFill>
                  <a:srgbClr val="000066"/>
                </a:solidFill>
              </a:rPr>
              <a:t>The yellow arrows show a typical situation in several European tunnels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41825" y="239655"/>
            <a:ext cx="6500453" cy="36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Come </a:t>
            </a:r>
            <a:r>
              <a:rPr lang="en-US" b="1" dirty="0" err="1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nasce</a:t>
            </a: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</a:t>
            </a: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progetto</a:t>
            </a: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ECOROADS</a:t>
            </a:r>
            <a:endParaRPr lang="en-US" b="1" dirty="0">
              <a:solidFill>
                <a:srgbClr val="9D0C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4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3"/>
    </mc:Choice>
    <mc:Fallback>
      <p:transition spd="slow" advTm="8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774700" y="1337470"/>
            <a:ext cx="7824100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000066"/>
                </a:solidFill>
              </a:rPr>
              <a:t>A debate that was initiated </a:t>
            </a:r>
            <a:r>
              <a:rPr lang="en-GB" dirty="0" smtClean="0">
                <a:solidFill>
                  <a:srgbClr val="000066"/>
                </a:solidFill>
              </a:rPr>
              <a:t>between international experts </a:t>
            </a:r>
            <a:r>
              <a:rPr lang="en-GB" dirty="0">
                <a:solidFill>
                  <a:srgbClr val="000066"/>
                </a:solidFill>
              </a:rPr>
              <a:t>, underlining how </a:t>
            </a:r>
            <a:r>
              <a:rPr lang="en-GB" dirty="0" smtClean="0">
                <a:solidFill>
                  <a:srgbClr val="000066"/>
                </a:solidFill>
              </a:rPr>
              <a:t>safety prevention measures, </a:t>
            </a:r>
            <a:r>
              <a:rPr lang="en-GB" dirty="0">
                <a:solidFill>
                  <a:srgbClr val="000066"/>
                </a:solidFill>
              </a:rPr>
              <a:t>according to the prescriptions of the Directive 2008/96/EC, could have been beneficial for risk </a:t>
            </a:r>
            <a:r>
              <a:rPr lang="en-GB" dirty="0" smtClean="0">
                <a:solidFill>
                  <a:srgbClr val="000066"/>
                </a:solidFill>
              </a:rPr>
              <a:t>prevention.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u="sng" dirty="0" smtClean="0">
                <a:solidFill>
                  <a:srgbClr val="000066"/>
                </a:solidFill>
              </a:rPr>
              <a:t>However</a:t>
            </a:r>
            <a:r>
              <a:rPr lang="en-GB" u="sng" dirty="0">
                <a:solidFill>
                  <a:srgbClr val="000066"/>
                </a:solidFill>
              </a:rPr>
              <a:t>, this Directive does not apply to road tunnels covered by Directive 2004/54/EC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GB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solidFill>
                  <a:srgbClr val="FF0000"/>
                </a:solidFill>
              </a:rPr>
              <a:t>The </a:t>
            </a:r>
            <a:r>
              <a:rPr lang="en-GB" dirty="0">
                <a:solidFill>
                  <a:srgbClr val="FF0000"/>
                </a:solidFill>
              </a:rPr>
              <a:t>debate </a:t>
            </a:r>
            <a:r>
              <a:rPr lang="en-GB" dirty="0" smtClean="0">
                <a:solidFill>
                  <a:srgbClr val="FF0000"/>
                </a:solidFill>
              </a:rPr>
              <a:t>clearly  highlighted  </a:t>
            </a:r>
            <a:r>
              <a:rPr lang="en-GB" dirty="0">
                <a:solidFill>
                  <a:srgbClr val="FF0000"/>
                </a:solidFill>
              </a:rPr>
              <a:t>a </a:t>
            </a:r>
            <a:r>
              <a:rPr lang="en-GB" b="1" dirty="0">
                <a:solidFill>
                  <a:srgbClr val="FF0000"/>
                </a:solidFill>
              </a:rPr>
              <a:t>gap</a:t>
            </a:r>
            <a:r>
              <a:rPr lang="en-GB" dirty="0">
                <a:solidFill>
                  <a:srgbClr val="FF0000"/>
                </a:solidFill>
              </a:rPr>
              <a:t> between the two Directives.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it-IT" dirty="0">
              <a:solidFill>
                <a:srgbClr val="000066"/>
              </a:solidFill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rgbClr val="000066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81202" y="-954259"/>
            <a:ext cx="6685078" cy="288"/>
            <a:chOff x="158" y="931"/>
            <a:chExt cx="2426" cy="28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180" y="931"/>
              <a:ext cx="23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1. BACKGROUND AND INTRODUCTION</a:t>
              </a: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58" y="1162"/>
              <a:ext cx="2426" cy="0"/>
            </a:xfrm>
            <a:prstGeom prst="line">
              <a:avLst/>
            </a:prstGeom>
            <a:noFill/>
            <a:ln w="12700">
              <a:solidFill>
                <a:srgbClr val="9D0C1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41825" y="239655"/>
            <a:ext cx="6500453" cy="36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Come </a:t>
            </a:r>
            <a:r>
              <a:rPr lang="en-US" b="1" dirty="0" err="1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nasce</a:t>
            </a: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</a:t>
            </a: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progetto</a:t>
            </a: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ECOROADS</a:t>
            </a:r>
            <a:endParaRPr lang="en-US" b="1" dirty="0">
              <a:solidFill>
                <a:srgbClr val="9D0C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31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89"/>
    </mc:Choice>
    <mc:Fallback>
      <p:transition spd="slow" advTm="36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25" y="1050716"/>
            <a:ext cx="7848075" cy="555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622300" y="609506"/>
            <a:ext cx="7824100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solidFill>
                  <a:srgbClr val="000066"/>
                </a:solidFill>
              </a:rPr>
              <a:t>The European Economic and Social Committee hosted two dedicated workshops on February and March 2013</a:t>
            </a:r>
            <a:endParaRPr lang="en-GB" dirty="0">
              <a:solidFill>
                <a:srgbClr val="000066"/>
              </a:solidFill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81202" y="-954028"/>
            <a:ext cx="6685078" cy="0"/>
          </a:xfrm>
          <a:prstGeom prst="line">
            <a:avLst/>
          </a:prstGeom>
          <a:noFill/>
          <a:ln w="12700">
            <a:solidFill>
              <a:srgbClr val="9D0C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622300" y="240174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r>
              <a:rPr lang="en-US" b="1" dirty="0" err="1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Eventi</a:t>
            </a: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Preliminari</a:t>
            </a:r>
            <a:endParaRPr lang="en-US" b="1" dirty="0">
              <a:solidFill>
                <a:srgbClr val="9D0C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609045" y="595688"/>
            <a:ext cx="5041900" cy="0"/>
          </a:xfrm>
          <a:prstGeom prst="line">
            <a:avLst/>
          </a:prstGeom>
          <a:noFill/>
          <a:ln w="12700">
            <a:solidFill>
              <a:srgbClr val="9D0C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2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29"/>
    </mc:Choice>
    <mc:Fallback>
      <p:transition spd="slow" advTm="15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50825" y="885190"/>
            <a:ext cx="864235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en-US" dirty="0" smtClean="0">
                <a:solidFill>
                  <a:srgbClr val="000066"/>
                </a:solidFill>
              </a:rPr>
              <a:t>Following the two workshops, the </a:t>
            </a:r>
            <a:r>
              <a:rPr lang="en-GB" altLang="en-US" dirty="0">
                <a:solidFill>
                  <a:srgbClr val="000066"/>
                </a:solidFill>
              </a:rPr>
              <a:t>ECOROADS project was conceived  to overcome the barrier established by the </a:t>
            </a:r>
            <a:r>
              <a:rPr lang="en-GB" altLang="en-US" u="sng" dirty="0">
                <a:solidFill>
                  <a:srgbClr val="000066"/>
                </a:solidFill>
              </a:rPr>
              <a:t>formal</a:t>
            </a:r>
            <a:r>
              <a:rPr lang="en-GB" altLang="en-US" dirty="0">
                <a:solidFill>
                  <a:srgbClr val="000066"/>
                </a:solidFill>
              </a:rPr>
              <a:t> interpretation of the two Directives 2008/96/EC </a:t>
            </a:r>
            <a:r>
              <a:rPr lang="en-GB" altLang="en-US" dirty="0" smtClean="0">
                <a:solidFill>
                  <a:srgbClr val="000066"/>
                </a:solidFill>
              </a:rPr>
              <a:t>and 2004/54/EC.</a:t>
            </a:r>
            <a:endParaRPr lang="en-US" altLang="en-US" dirty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endParaRPr lang="en-US" altLang="en-US" dirty="0">
              <a:solidFill>
                <a:srgbClr val="0000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93" y="1499117"/>
            <a:ext cx="7212807" cy="479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50825" y="231559"/>
            <a:ext cx="490265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OBIETTIVI</a:t>
            </a:r>
            <a:endParaRPr lang="en-US" b="1" dirty="0">
              <a:solidFill>
                <a:srgbClr val="9D0C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29003" y="595688"/>
            <a:ext cx="5041900" cy="0"/>
          </a:xfrm>
          <a:prstGeom prst="line">
            <a:avLst/>
          </a:prstGeom>
          <a:noFill/>
          <a:ln w="12700">
            <a:solidFill>
              <a:srgbClr val="9D0C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5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24"/>
    </mc:Choice>
    <mc:Fallback>
      <p:transition spd="slow" advTm="32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1100819"/>
            <a:ext cx="9144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i="1" u="sng" dirty="0" smtClean="0">
                <a:solidFill>
                  <a:srgbClr val="000066"/>
                </a:solidFill>
              </a:rPr>
              <a:t>Mixed groups</a:t>
            </a:r>
            <a:r>
              <a:rPr lang="en-GB" i="1" dirty="0" smtClean="0">
                <a:solidFill>
                  <a:srgbClr val="000066"/>
                </a:solidFill>
              </a:rPr>
              <a:t> </a:t>
            </a:r>
            <a:r>
              <a:rPr lang="en-GB" dirty="0" smtClean="0">
                <a:solidFill>
                  <a:srgbClr val="000066"/>
                </a:solidFill>
              </a:rPr>
              <a:t>of tunnel and road safety experts </a:t>
            </a:r>
            <a:r>
              <a:rPr lang="en-GB" i="1" u="sng" dirty="0" smtClean="0">
                <a:solidFill>
                  <a:srgbClr val="000066"/>
                </a:solidFill>
              </a:rPr>
              <a:t>coming from different EU countries </a:t>
            </a:r>
            <a:endParaRPr lang="en-GB" dirty="0" smtClean="0">
              <a:solidFill>
                <a:srgbClr val="000066"/>
              </a:solidFill>
            </a:endParaRP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66"/>
                </a:solidFill>
              </a:rPr>
              <a:t>J</a:t>
            </a:r>
            <a:r>
              <a:rPr lang="en-GB" dirty="0" smtClean="0">
                <a:solidFill>
                  <a:srgbClr val="000066"/>
                </a:solidFill>
              </a:rPr>
              <a:t>oint “</a:t>
            </a:r>
            <a:r>
              <a:rPr lang="en-GB" i="1" dirty="0" smtClean="0">
                <a:solidFill>
                  <a:srgbClr val="000066"/>
                </a:solidFill>
              </a:rPr>
              <a:t>visits</a:t>
            </a:r>
            <a:r>
              <a:rPr lang="en-GB" dirty="0" smtClean="0">
                <a:solidFill>
                  <a:srgbClr val="000066"/>
                </a:solidFill>
              </a:rPr>
              <a:t>” in both tunnels and adjacent open roads in several locations in Europe.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74725" y="228976"/>
            <a:ext cx="490265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es-E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SOLUZIONI PROPOSTE</a:t>
            </a:r>
            <a:endParaRPr lang="es-ES_tradnl" b="1" dirty="0">
              <a:solidFill>
                <a:srgbClr val="9D0C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29003" y="595688"/>
            <a:ext cx="5041900" cy="0"/>
          </a:xfrm>
          <a:prstGeom prst="line">
            <a:avLst/>
          </a:prstGeom>
          <a:noFill/>
          <a:ln w="12700">
            <a:solidFill>
              <a:srgbClr val="9D0C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402020" y="5124777"/>
            <a:ext cx="82177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b="1" dirty="0">
                <a:solidFill>
                  <a:srgbClr val="FF0000"/>
                </a:solidFill>
              </a:rPr>
              <a:t>The exchange of opinions and different point will led to a common practical procedure (Guidelines and recommendations) that will fill the gap and enhance safety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2972212"/>
            <a:ext cx="5761037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uppo 10"/>
          <p:cNvGrpSpPr/>
          <p:nvPr/>
        </p:nvGrpSpPr>
        <p:grpSpPr>
          <a:xfrm>
            <a:off x="2018977" y="2113472"/>
            <a:ext cx="4595753" cy="1606482"/>
            <a:chOff x="2018977" y="2113472"/>
            <a:chExt cx="4595753" cy="1606482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3370068" y="2373380"/>
              <a:ext cx="1528587" cy="581953"/>
            </a:xfrm>
            <a:prstGeom prst="downArrowCallout">
              <a:avLst>
                <a:gd name="adj1" fmla="val 22528"/>
                <a:gd name="adj2" fmla="val 35633"/>
                <a:gd name="adj3" fmla="val 16667"/>
                <a:gd name="adj4" fmla="val 47369"/>
              </a:avLst>
            </a:prstGeom>
            <a:solidFill>
              <a:srgbClr val="FFFF00"/>
            </a:solidFill>
            <a:ln w="6350" cmpd="sng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1000" b="1" dirty="0">
                  <a:effectLst/>
                  <a:latin typeface="Arial"/>
                  <a:ea typeface="Times New Roman"/>
                </a:rPr>
                <a:t>Road </a:t>
              </a:r>
              <a:r>
                <a:rPr lang="it-IT" sz="1000" b="1" dirty="0" err="1">
                  <a:effectLst/>
                  <a:latin typeface="Arial"/>
                  <a:ea typeface="Times New Roman"/>
                </a:rPr>
                <a:t>safety</a:t>
              </a:r>
              <a:r>
                <a:rPr lang="it-IT" sz="1000" b="1" dirty="0">
                  <a:effectLst/>
                  <a:latin typeface="Arial"/>
                  <a:ea typeface="Times New Roman"/>
                </a:rPr>
                <a:t> </a:t>
              </a:r>
              <a:r>
                <a:rPr lang="it-IT" sz="1000" b="1" dirty="0" err="1">
                  <a:effectLst/>
                  <a:latin typeface="Arial"/>
                  <a:ea typeface="Times New Roman"/>
                </a:rPr>
                <a:t>experts</a:t>
              </a:r>
              <a:endParaRPr lang="en-GB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3370068" y="2113472"/>
              <a:ext cx="1508760" cy="2558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 cmpd="sng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1000" b="1" dirty="0">
                  <a:effectLst/>
                  <a:latin typeface="Arial"/>
                  <a:ea typeface="Times New Roman"/>
                </a:rPr>
                <a:t>Tunnel </a:t>
              </a:r>
              <a:r>
                <a:rPr lang="it-IT" sz="1000" b="1" dirty="0" err="1">
                  <a:effectLst/>
                  <a:latin typeface="Arial"/>
                  <a:ea typeface="Times New Roman"/>
                </a:rPr>
                <a:t>experts</a:t>
              </a:r>
              <a:endParaRPr lang="en-GB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" name="Parentesi quadra chiusa 2"/>
            <p:cNvSpPr/>
            <p:nvPr/>
          </p:nvSpPr>
          <p:spPr>
            <a:xfrm rot="15639591">
              <a:off x="3931158" y="1036382"/>
              <a:ext cx="771391" cy="4595753"/>
            </a:xfrm>
            <a:prstGeom prst="rightBracket">
              <a:avLst/>
            </a:prstGeom>
            <a:ln w="9525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74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09"/>
    </mc:Choice>
    <mc:Fallback>
      <p:transition spd="slow" advTm="39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74725" y="974148"/>
            <a:ext cx="864235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endParaRPr lang="it-IT" altLang="en-US" dirty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it-IT" altLang="en-US" dirty="0" smtClean="0">
                <a:solidFill>
                  <a:srgbClr val="000066"/>
                </a:solidFill>
              </a:rPr>
              <a:t>The </a:t>
            </a:r>
            <a:r>
              <a:rPr lang="it-IT" altLang="en-US" dirty="0" err="1" smtClean="0">
                <a:solidFill>
                  <a:srgbClr val="000066"/>
                </a:solidFill>
              </a:rPr>
              <a:t>experts</a:t>
            </a:r>
            <a:r>
              <a:rPr lang="it-IT" altLang="en-US" dirty="0" smtClean="0">
                <a:solidFill>
                  <a:srgbClr val="000066"/>
                </a:solidFill>
              </a:rPr>
              <a:t> are </a:t>
            </a:r>
            <a:r>
              <a:rPr lang="it-IT" altLang="en-US" dirty="0" err="1" smtClean="0">
                <a:solidFill>
                  <a:srgbClr val="000066"/>
                </a:solidFill>
              </a:rPr>
              <a:t>provided</a:t>
            </a:r>
            <a:r>
              <a:rPr lang="it-IT" altLang="en-US" dirty="0" smtClean="0">
                <a:solidFill>
                  <a:srgbClr val="000066"/>
                </a:solidFill>
              </a:rPr>
              <a:t> by </a:t>
            </a:r>
            <a:r>
              <a:rPr lang="it-IT" altLang="en-US" dirty="0" err="1" smtClean="0">
                <a:solidFill>
                  <a:srgbClr val="000066"/>
                </a:solidFill>
              </a:rPr>
              <a:t>six</a:t>
            </a:r>
            <a:r>
              <a:rPr lang="it-IT" altLang="en-US" dirty="0" smtClean="0">
                <a:solidFill>
                  <a:srgbClr val="000066"/>
                </a:solidFill>
              </a:rPr>
              <a:t> </a:t>
            </a:r>
            <a:r>
              <a:rPr lang="it-IT" altLang="en-US" dirty="0" err="1" smtClean="0">
                <a:solidFill>
                  <a:srgbClr val="000066"/>
                </a:solidFill>
              </a:rPr>
              <a:t>thematic</a:t>
            </a:r>
            <a:r>
              <a:rPr lang="it-IT" altLang="en-US" dirty="0" smtClean="0">
                <a:solidFill>
                  <a:srgbClr val="000066"/>
                </a:solidFill>
              </a:rPr>
              <a:t> </a:t>
            </a:r>
            <a:r>
              <a:rPr lang="it-IT" altLang="en-US" dirty="0" err="1" smtClean="0">
                <a:solidFill>
                  <a:srgbClr val="000066"/>
                </a:solidFill>
              </a:rPr>
              <a:t>Associations</a:t>
            </a:r>
            <a:r>
              <a:rPr lang="it-IT" altLang="en-US" dirty="0" smtClean="0">
                <a:solidFill>
                  <a:srgbClr val="000066"/>
                </a:solidFill>
              </a:rPr>
              <a:t> </a:t>
            </a:r>
            <a:r>
              <a:rPr lang="it-IT" altLang="en-US" dirty="0" err="1" smtClean="0">
                <a:solidFill>
                  <a:srgbClr val="000066"/>
                </a:solidFill>
              </a:rPr>
              <a:t>covering</a:t>
            </a:r>
            <a:r>
              <a:rPr lang="it-IT" altLang="en-US" dirty="0" smtClean="0">
                <a:solidFill>
                  <a:srgbClr val="000066"/>
                </a:solidFill>
              </a:rPr>
              <a:t> the </a:t>
            </a:r>
            <a:r>
              <a:rPr lang="it-IT" altLang="en-US" dirty="0" err="1" smtClean="0">
                <a:solidFill>
                  <a:srgbClr val="000066"/>
                </a:solidFill>
              </a:rPr>
              <a:t>whole</a:t>
            </a:r>
            <a:r>
              <a:rPr lang="it-IT" altLang="en-US" dirty="0" smtClean="0">
                <a:solidFill>
                  <a:srgbClr val="000066"/>
                </a:solidFill>
              </a:rPr>
              <a:t> Europe:</a:t>
            </a:r>
          </a:p>
          <a:p>
            <a:pPr algn="just">
              <a:spcBef>
                <a:spcPct val="50000"/>
              </a:spcBef>
            </a:pPr>
            <a:endParaRPr lang="it-IT" altLang="en-US" dirty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GB" b="1" dirty="0">
                <a:solidFill>
                  <a:srgbClr val="000066"/>
                </a:solidFill>
              </a:rPr>
              <a:t>FEHRL</a:t>
            </a:r>
            <a:r>
              <a:rPr lang="en-GB" dirty="0">
                <a:solidFill>
                  <a:srgbClr val="000066"/>
                </a:solidFill>
              </a:rPr>
              <a:t>-Forum Des </a:t>
            </a:r>
            <a:r>
              <a:rPr lang="en-GB" dirty="0" err="1">
                <a:solidFill>
                  <a:srgbClr val="000066"/>
                </a:solidFill>
              </a:rPr>
              <a:t>Laboratoires</a:t>
            </a:r>
            <a:r>
              <a:rPr lang="en-GB" dirty="0">
                <a:solidFill>
                  <a:srgbClr val="000066"/>
                </a:solidFill>
              </a:rPr>
              <a:t> </a:t>
            </a:r>
            <a:r>
              <a:rPr lang="en-GB" dirty="0" err="1">
                <a:solidFill>
                  <a:srgbClr val="000066"/>
                </a:solidFill>
              </a:rPr>
              <a:t>Nationaux</a:t>
            </a:r>
            <a:r>
              <a:rPr lang="en-GB" dirty="0">
                <a:solidFill>
                  <a:srgbClr val="000066"/>
                </a:solidFill>
              </a:rPr>
              <a:t> </a:t>
            </a:r>
            <a:r>
              <a:rPr lang="en-GB" dirty="0" err="1">
                <a:solidFill>
                  <a:srgbClr val="000066"/>
                </a:solidFill>
              </a:rPr>
              <a:t>Europeens</a:t>
            </a:r>
            <a:r>
              <a:rPr lang="en-GB" dirty="0">
                <a:solidFill>
                  <a:srgbClr val="000066"/>
                </a:solidFill>
              </a:rPr>
              <a:t> De </a:t>
            </a:r>
            <a:r>
              <a:rPr lang="en-GB" dirty="0" err="1">
                <a:solidFill>
                  <a:srgbClr val="000066"/>
                </a:solidFill>
              </a:rPr>
              <a:t>Recherche</a:t>
            </a:r>
            <a:r>
              <a:rPr lang="en-GB" dirty="0">
                <a:solidFill>
                  <a:srgbClr val="000066"/>
                </a:solidFill>
              </a:rPr>
              <a:t> </a:t>
            </a:r>
            <a:r>
              <a:rPr lang="en-GB" dirty="0" err="1" smtClean="0">
                <a:solidFill>
                  <a:srgbClr val="000066"/>
                </a:solidFill>
              </a:rPr>
              <a:t>Routiere</a:t>
            </a:r>
            <a:r>
              <a:rPr lang="en-GB" dirty="0" smtClean="0">
                <a:solidFill>
                  <a:srgbClr val="000066"/>
                </a:solidFill>
              </a:rPr>
              <a:t>; </a:t>
            </a:r>
            <a:endParaRPr lang="en-GB" dirty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GB" b="1" dirty="0">
                <a:solidFill>
                  <a:srgbClr val="000066"/>
                </a:solidFill>
              </a:rPr>
              <a:t>ETSC</a:t>
            </a:r>
            <a:r>
              <a:rPr lang="en-GB" dirty="0">
                <a:solidFill>
                  <a:srgbClr val="000066"/>
                </a:solidFill>
              </a:rPr>
              <a:t>-European Transport Safety Council </a:t>
            </a:r>
            <a:r>
              <a:rPr lang="en-GB" dirty="0" smtClean="0">
                <a:solidFill>
                  <a:srgbClr val="000066"/>
                </a:solidFill>
              </a:rPr>
              <a:t>; </a:t>
            </a:r>
            <a:endParaRPr lang="en-GB" dirty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GB" b="1" dirty="0">
                <a:solidFill>
                  <a:srgbClr val="000066"/>
                </a:solidFill>
              </a:rPr>
              <a:t>ERF</a:t>
            </a:r>
            <a:r>
              <a:rPr lang="en-GB" dirty="0">
                <a:solidFill>
                  <a:srgbClr val="000066"/>
                </a:solidFill>
              </a:rPr>
              <a:t>-The European Union Road </a:t>
            </a:r>
            <a:r>
              <a:rPr lang="en-GB" dirty="0" smtClean="0">
                <a:solidFill>
                  <a:srgbClr val="000066"/>
                </a:solidFill>
              </a:rPr>
              <a:t>Federation; </a:t>
            </a:r>
            <a:endParaRPr lang="en-GB" dirty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GB" b="1" dirty="0">
                <a:solidFill>
                  <a:srgbClr val="000066"/>
                </a:solidFill>
              </a:rPr>
              <a:t>ASECAP</a:t>
            </a:r>
            <a:r>
              <a:rPr lang="en-GB" dirty="0">
                <a:solidFill>
                  <a:srgbClr val="000066"/>
                </a:solidFill>
              </a:rPr>
              <a:t> - European Association with tolled motorways, bridges and </a:t>
            </a:r>
            <a:r>
              <a:rPr lang="en-GB" dirty="0" smtClean="0">
                <a:solidFill>
                  <a:srgbClr val="000066"/>
                </a:solidFill>
              </a:rPr>
              <a:t>tunnels; </a:t>
            </a:r>
            <a:endParaRPr lang="en-GB" dirty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GB" b="1" dirty="0">
                <a:solidFill>
                  <a:srgbClr val="000066"/>
                </a:solidFill>
              </a:rPr>
              <a:t>AIPSS</a:t>
            </a:r>
            <a:r>
              <a:rPr lang="en-GB" dirty="0">
                <a:solidFill>
                  <a:srgbClr val="000066"/>
                </a:solidFill>
              </a:rPr>
              <a:t>-Italian Association of Road Safety </a:t>
            </a:r>
            <a:r>
              <a:rPr lang="en-GB" dirty="0" smtClean="0">
                <a:solidFill>
                  <a:srgbClr val="000066"/>
                </a:solidFill>
              </a:rPr>
              <a:t>Professionals; </a:t>
            </a:r>
            <a:endParaRPr lang="en-GB" dirty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GB" b="1" dirty="0" smtClean="0">
                <a:solidFill>
                  <a:srgbClr val="000066"/>
                </a:solidFill>
              </a:rPr>
              <a:t>SEETO</a:t>
            </a:r>
            <a:r>
              <a:rPr lang="en-GB" dirty="0">
                <a:solidFill>
                  <a:srgbClr val="000066"/>
                </a:solidFill>
              </a:rPr>
              <a:t> </a:t>
            </a:r>
            <a:r>
              <a:rPr lang="en-GB" dirty="0" smtClean="0">
                <a:solidFill>
                  <a:srgbClr val="000066"/>
                </a:solidFill>
              </a:rPr>
              <a:t>- South </a:t>
            </a:r>
            <a:r>
              <a:rPr lang="en-GB" dirty="0">
                <a:solidFill>
                  <a:srgbClr val="000066"/>
                </a:solidFill>
              </a:rPr>
              <a:t>East Europe Transport Observatory </a:t>
            </a:r>
          </a:p>
          <a:p>
            <a:pPr algn="just">
              <a:spcBef>
                <a:spcPct val="50000"/>
              </a:spcBef>
            </a:pPr>
            <a:endParaRPr lang="it-IT" dirty="0" smtClean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it-IT" dirty="0" err="1" smtClean="0">
                <a:solidFill>
                  <a:srgbClr val="000066"/>
                </a:solidFill>
              </a:rPr>
              <a:t>External</a:t>
            </a:r>
            <a:r>
              <a:rPr lang="it-IT" dirty="0" smtClean="0">
                <a:solidFill>
                  <a:srgbClr val="000066"/>
                </a:solidFill>
              </a:rPr>
              <a:t> </a:t>
            </a:r>
            <a:r>
              <a:rPr lang="it-IT" dirty="0" err="1" smtClean="0">
                <a:solidFill>
                  <a:srgbClr val="000066"/>
                </a:solidFill>
              </a:rPr>
              <a:t>experts</a:t>
            </a:r>
            <a:r>
              <a:rPr lang="it-IT" dirty="0" smtClean="0">
                <a:solidFill>
                  <a:srgbClr val="000066"/>
                </a:solidFill>
              </a:rPr>
              <a:t> are </a:t>
            </a:r>
            <a:r>
              <a:rPr lang="it-IT" dirty="0" err="1" smtClean="0">
                <a:solidFill>
                  <a:srgbClr val="000066"/>
                </a:solidFill>
              </a:rPr>
              <a:t>admitted</a:t>
            </a:r>
            <a:r>
              <a:rPr lang="it-IT" dirty="0" smtClean="0">
                <a:solidFill>
                  <a:srgbClr val="000066"/>
                </a:solidFill>
              </a:rPr>
              <a:t>, </a:t>
            </a:r>
            <a:r>
              <a:rPr lang="it-IT" dirty="0" err="1" smtClean="0">
                <a:solidFill>
                  <a:srgbClr val="000066"/>
                </a:solidFill>
              </a:rPr>
              <a:t>too</a:t>
            </a:r>
            <a:endParaRPr lang="en-GB" dirty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endParaRPr lang="en-US" altLang="en-US" dirty="0">
              <a:solidFill>
                <a:srgbClr val="000066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74725" y="228976"/>
            <a:ext cx="490265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SOLUZIONI PROPOSTE</a:t>
            </a:r>
            <a:endParaRPr lang="es-ES_tradnl" b="1" dirty="0">
              <a:solidFill>
                <a:srgbClr val="9D0C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29003" y="595688"/>
            <a:ext cx="5041900" cy="0"/>
          </a:xfrm>
          <a:prstGeom prst="line">
            <a:avLst/>
          </a:prstGeom>
          <a:noFill/>
          <a:ln w="12700">
            <a:solidFill>
              <a:srgbClr val="9D0C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5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59"/>
    </mc:Choice>
    <mc:Fallback>
      <p:transition spd="slow" advTm="28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219304" y="214428"/>
            <a:ext cx="5041900" cy="366712"/>
            <a:chOff x="158" y="931"/>
            <a:chExt cx="2426" cy="231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180" y="931"/>
              <a:ext cx="23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b="1" dirty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4. </a:t>
              </a:r>
              <a:r>
                <a:rPr lang="es-ES" b="1" dirty="0" smtClean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IMPLEMENTAZIONE DEL PROGETTO</a:t>
              </a:r>
              <a:endParaRPr lang="es-ES_tradnl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9" name="Line 4"/>
            <p:cNvSpPr>
              <a:spLocks noChangeShapeType="1"/>
            </p:cNvSpPr>
            <p:nvPr/>
          </p:nvSpPr>
          <p:spPr bwMode="auto">
            <a:xfrm>
              <a:off x="158" y="1162"/>
              <a:ext cx="2426" cy="0"/>
            </a:xfrm>
            <a:prstGeom prst="line">
              <a:avLst/>
            </a:prstGeom>
            <a:noFill/>
            <a:ln w="12700">
              <a:solidFill>
                <a:srgbClr val="9D0C1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6" name="Rettangolo arrotondato 35"/>
          <p:cNvSpPr>
            <a:spLocks noChangeArrowheads="1"/>
          </p:cNvSpPr>
          <p:nvPr/>
        </p:nvSpPr>
        <p:spPr bwMode="auto">
          <a:xfrm>
            <a:off x="563526" y="806955"/>
            <a:ext cx="7878725" cy="40005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R="47625" algn="ctr">
              <a:spcBef>
                <a:spcPts val="375"/>
              </a:spcBef>
              <a:spcAft>
                <a:spcPts val="375"/>
              </a:spcAft>
            </a:pPr>
            <a:r>
              <a:rPr lang="en-GB" sz="1600" b="1" dirty="0">
                <a:solidFill>
                  <a:srgbClr val="000000"/>
                </a:solidFill>
                <a:effectLst/>
                <a:latin typeface="Arial"/>
                <a:ea typeface="Arial Unicode MS"/>
              </a:rPr>
              <a:t>Overview of the application of the two </a:t>
            </a:r>
            <a:r>
              <a:rPr lang="en-GB" sz="1600" b="1" dirty="0">
                <a:solidFill>
                  <a:srgbClr val="000000"/>
                </a:solidFill>
                <a:ea typeface="Arial Unicode MS"/>
              </a:rPr>
              <a:t>Directives 2008/96/EC and 2004/54/EC </a:t>
            </a:r>
            <a:endParaRPr lang="en-GB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7" name="Rettangolo arrotondato 36"/>
          <p:cNvSpPr>
            <a:spLocks noChangeArrowheads="1"/>
          </p:cNvSpPr>
          <p:nvPr/>
        </p:nvSpPr>
        <p:spPr bwMode="auto">
          <a:xfrm>
            <a:off x="3763927" y="1520457"/>
            <a:ext cx="4788318" cy="60605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R="47625" algn="ctr">
              <a:spcBef>
                <a:spcPts val="375"/>
              </a:spcBef>
              <a:spcAft>
                <a:spcPts val="375"/>
              </a:spcAft>
            </a:pPr>
            <a:r>
              <a:rPr lang="en-US" sz="1400" b="1" dirty="0" smtClean="0">
                <a:effectLst/>
                <a:latin typeface="Arial"/>
                <a:ea typeface="Times New Roman"/>
              </a:rPr>
              <a:t>Seminars and meetings between European experts of open roads and tunnels safety</a:t>
            </a:r>
            <a:endParaRPr lang="en-GB" sz="1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8" name="Rettangolo arrotondato 37"/>
          <p:cNvSpPr>
            <a:spLocks noChangeArrowheads="1"/>
          </p:cNvSpPr>
          <p:nvPr/>
        </p:nvSpPr>
        <p:spPr bwMode="auto">
          <a:xfrm>
            <a:off x="478461" y="1494604"/>
            <a:ext cx="2083981" cy="378292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R="46990">
              <a:spcBef>
                <a:spcPts val="375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Arial"/>
                <a:ea typeface="Times New Roman"/>
              </a:rPr>
              <a:t>Workshops with </a:t>
            </a:r>
            <a:r>
              <a:rPr lang="en-US" sz="1600" b="1" dirty="0" smtClean="0">
                <a:effectLst/>
                <a:latin typeface="Arial"/>
                <a:ea typeface="Times New Roman"/>
              </a:rPr>
              <a:t>stakeholders</a:t>
            </a:r>
            <a:endParaRPr lang="en-GB" sz="1600" dirty="0">
              <a:effectLst/>
              <a:latin typeface="Times New Roman"/>
              <a:ea typeface="Times New Roman"/>
            </a:endParaRPr>
          </a:p>
          <a:p>
            <a:pPr marL="90170" algn="just">
              <a:spcAft>
                <a:spcPts val="0"/>
              </a:spcAft>
            </a:pPr>
            <a:r>
              <a:rPr lang="en-GB" sz="1600" dirty="0">
                <a:effectLst/>
                <a:latin typeface="Times New Roman"/>
                <a:ea typeface="Times New Roman"/>
              </a:rPr>
              <a:t> </a:t>
            </a:r>
          </a:p>
          <a:p>
            <a:pPr marL="90170" indent="-90170" algn="just">
              <a:spcAft>
                <a:spcPts val="0"/>
              </a:spcAft>
            </a:pPr>
            <a:endParaRPr lang="it-IT" sz="1600" b="1" u="sng" dirty="0" smtClean="0">
              <a:effectLst/>
              <a:latin typeface="Times New Roman"/>
              <a:ea typeface="Times New Roman"/>
            </a:endParaRPr>
          </a:p>
          <a:p>
            <a:pPr marL="90170" indent="-90170" algn="just">
              <a:spcAft>
                <a:spcPts val="0"/>
              </a:spcAft>
            </a:pPr>
            <a:endParaRPr lang="en-GB" sz="1600" b="1" u="sng" dirty="0" smtClean="0">
              <a:effectLst/>
              <a:latin typeface="Times New Roman"/>
              <a:ea typeface="Times New Roman"/>
            </a:endParaRPr>
          </a:p>
          <a:p>
            <a:pPr marL="90170" indent="-90170" algn="just">
              <a:spcAft>
                <a:spcPts val="0"/>
              </a:spcAft>
            </a:pPr>
            <a:endParaRPr lang="it-IT" sz="1600" b="1" u="sng" dirty="0" smtClean="0">
              <a:latin typeface="Times New Roman"/>
              <a:ea typeface="Times New Roman"/>
            </a:endParaRPr>
          </a:p>
          <a:p>
            <a:pPr marL="90170" indent="-90170" algn="just">
              <a:spcAft>
                <a:spcPts val="0"/>
              </a:spcAft>
            </a:pPr>
            <a:endParaRPr lang="en-GB" sz="1600" b="1" u="sng" dirty="0" smtClean="0">
              <a:effectLst/>
              <a:latin typeface="Times New Roman"/>
              <a:ea typeface="Times New Roman"/>
            </a:endParaRPr>
          </a:p>
          <a:p>
            <a:pPr marL="90170" indent="-90170" algn="just">
              <a:spcAft>
                <a:spcPts val="0"/>
              </a:spcAft>
            </a:pPr>
            <a:endParaRPr lang="en-GB" sz="1600" b="1" u="sng" dirty="0" smtClean="0">
              <a:effectLst/>
              <a:latin typeface="Times New Roman"/>
              <a:ea typeface="Times New Roman"/>
            </a:endParaRPr>
          </a:p>
          <a:p>
            <a:pPr marL="90170" algn="just">
              <a:spcAft>
                <a:spcPts val="0"/>
              </a:spcAft>
            </a:pPr>
            <a:endParaRPr lang="it-IT" sz="1600" b="1" u="sng" dirty="0">
              <a:latin typeface="Times New Roman"/>
              <a:ea typeface="Times New Roman"/>
            </a:endParaRPr>
          </a:p>
          <a:p>
            <a:pPr marL="90170" algn="just">
              <a:spcAft>
                <a:spcPts val="0"/>
              </a:spcAft>
            </a:pPr>
            <a:endParaRPr lang="it-IT" sz="1600" b="1" u="sng" dirty="0">
              <a:effectLst/>
              <a:latin typeface="Times New Roman"/>
              <a:ea typeface="Times New Roman"/>
            </a:endParaRPr>
          </a:p>
          <a:p>
            <a:pPr marL="90170" algn="just">
              <a:spcAft>
                <a:spcPts val="0"/>
              </a:spcAft>
            </a:pPr>
            <a:endParaRPr lang="it-IT" sz="1600" b="1" u="sng" dirty="0" smtClean="0">
              <a:effectLst/>
              <a:latin typeface="Times New Roman"/>
              <a:ea typeface="Times New Roman"/>
            </a:endParaRPr>
          </a:p>
          <a:p>
            <a:pPr marL="90170" algn="just">
              <a:spcAft>
                <a:spcPts val="0"/>
              </a:spcAft>
            </a:pPr>
            <a:endParaRPr lang="en-GB" sz="1600" b="1" u="sng" dirty="0" smtClean="0">
              <a:effectLst/>
              <a:latin typeface="Times New Roman"/>
              <a:ea typeface="Times New Roman"/>
            </a:endParaRPr>
          </a:p>
        </p:txBody>
      </p:sp>
      <p:sp>
        <p:nvSpPr>
          <p:cNvPr id="24" name="Freccia in giù 23"/>
          <p:cNvSpPr/>
          <p:nvPr/>
        </p:nvSpPr>
        <p:spPr>
          <a:xfrm>
            <a:off x="1244009" y="1207005"/>
            <a:ext cx="276442" cy="2875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ccia in giù 25"/>
          <p:cNvSpPr/>
          <p:nvPr/>
        </p:nvSpPr>
        <p:spPr>
          <a:xfrm>
            <a:off x="5954233" y="1207005"/>
            <a:ext cx="447547" cy="2875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uppo 9"/>
          <p:cNvGrpSpPr/>
          <p:nvPr/>
        </p:nvGrpSpPr>
        <p:grpSpPr>
          <a:xfrm>
            <a:off x="6306088" y="2806995"/>
            <a:ext cx="2040470" cy="2470533"/>
            <a:chOff x="6306088" y="2806995"/>
            <a:chExt cx="2040470" cy="2470533"/>
          </a:xfrm>
        </p:grpSpPr>
        <p:sp>
          <p:nvSpPr>
            <p:cNvPr id="39" name="Rettangolo arrotondato 38"/>
            <p:cNvSpPr>
              <a:spLocks noChangeArrowheads="1"/>
            </p:cNvSpPr>
            <p:nvPr/>
          </p:nvSpPr>
          <p:spPr bwMode="auto">
            <a:xfrm>
              <a:off x="6306088" y="3242929"/>
              <a:ext cx="2040470" cy="203459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R="46990"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b="1" dirty="0" smtClean="0">
                  <a:effectLst/>
                  <a:latin typeface="Arial"/>
                  <a:ea typeface="Times New Roman"/>
                </a:rPr>
                <a:t>Joint </a:t>
              </a:r>
              <a:r>
                <a:rPr lang="en-US" b="1" dirty="0">
                  <a:effectLst/>
                  <a:latin typeface="Arial"/>
                  <a:ea typeface="Times New Roman"/>
                </a:rPr>
                <a:t>Road safety </a:t>
              </a:r>
              <a:r>
                <a:rPr lang="en-US" b="1" dirty="0" smtClean="0">
                  <a:effectLst/>
                  <a:latin typeface="Arial"/>
                  <a:ea typeface="Times New Roman"/>
                </a:rPr>
                <a:t>visits</a:t>
              </a:r>
            </a:p>
            <a:p>
              <a:pPr marR="46990" algn="ctr">
                <a:spcBef>
                  <a:spcPts val="375"/>
                </a:spcBef>
                <a:spcAft>
                  <a:spcPts val="0"/>
                </a:spcAft>
              </a:pPr>
              <a:endParaRPr lang="en-US" sz="1400" b="1" dirty="0" smtClean="0">
                <a:effectLst/>
                <a:latin typeface="Arial"/>
                <a:ea typeface="Times New Roman"/>
              </a:endParaRPr>
            </a:p>
            <a:p>
              <a:pPr marR="46990" algn="ctr">
                <a:spcBef>
                  <a:spcPts val="375"/>
                </a:spcBef>
                <a:spcAft>
                  <a:spcPts val="0"/>
                </a:spcAft>
              </a:pPr>
              <a:r>
                <a:rPr lang="en-US" sz="1400" b="1" dirty="0" smtClean="0">
                  <a:effectLst/>
                  <a:latin typeface="Arial"/>
                  <a:ea typeface="Times New Roman"/>
                </a:rPr>
                <a:t> </a:t>
              </a:r>
              <a:r>
                <a:rPr lang="en-US" sz="1400" b="1" dirty="0">
                  <a:effectLst/>
                  <a:latin typeface="Arial"/>
                  <a:ea typeface="Times New Roman"/>
                </a:rPr>
                <a:t>(5 or more field </a:t>
              </a:r>
              <a:r>
                <a:rPr lang="en-US" sz="1400" b="1" dirty="0" smtClean="0">
                  <a:effectLst/>
                  <a:latin typeface="Arial"/>
                  <a:ea typeface="Times New Roman"/>
                </a:rPr>
                <a:t>tests in Europe)</a:t>
              </a:r>
              <a:endParaRPr lang="en-GB" sz="14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7" name="Freccia in giù 26"/>
            <p:cNvSpPr/>
            <p:nvPr/>
          </p:nvSpPr>
          <p:spPr>
            <a:xfrm>
              <a:off x="7038754" y="2806995"/>
              <a:ext cx="287570" cy="435934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1520450" y="5277530"/>
            <a:ext cx="4881330" cy="868088"/>
            <a:chOff x="1520450" y="5277530"/>
            <a:chExt cx="4881330" cy="868088"/>
          </a:xfrm>
        </p:grpSpPr>
        <p:sp>
          <p:nvSpPr>
            <p:cNvPr id="16" name="Pergamena 2 15"/>
            <p:cNvSpPr>
              <a:spLocks noChangeArrowheads="1"/>
            </p:cNvSpPr>
            <p:nvPr/>
          </p:nvSpPr>
          <p:spPr bwMode="auto">
            <a:xfrm>
              <a:off x="2204622" y="5405119"/>
              <a:ext cx="4197158" cy="740499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FFFF00">
                    <a:gamma/>
                    <a:tint val="50196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tint val="50196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endParaRPr lang="en-GB" sz="800" b="1" i="1" dirty="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600" b="1" i="1" dirty="0" smtClean="0">
                  <a:effectLst/>
                  <a:latin typeface="Times New Roman"/>
                  <a:ea typeface="Times New Roman"/>
                </a:rPr>
                <a:t>GUIDELINES AND RECOMMENDATIONS</a:t>
              </a:r>
              <a:endParaRPr lang="en-GB" sz="16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8" name="Freccia angolare in su 27"/>
            <p:cNvSpPr/>
            <p:nvPr/>
          </p:nvSpPr>
          <p:spPr>
            <a:xfrm rot="5400000">
              <a:off x="1520451" y="5277529"/>
              <a:ext cx="602276" cy="602278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552118" y="2126511"/>
            <a:ext cx="8000126" cy="763551"/>
            <a:chOff x="552118" y="2126511"/>
            <a:chExt cx="8000126" cy="763551"/>
          </a:xfrm>
        </p:grpSpPr>
        <p:sp>
          <p:nvSpPr>
            <p:cNvPr id="41" name="Pergamena 2 40"/>
            <p:cNvSpPr>
              <a:spLocks noChangeArrowheads="1"/>
            </p:cNvSpPr>
            <p:nvPr/>
          </p:nvSpPr>
          <p:spPr bwMode="auto">
            <a:xfrm>
              <a:off x="2598515" y="2232837"/>
              <a:ext cx="5953729" cy="657225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FFFF00">
                    <a:gamma/>
                    <a:tint val="50196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tint val="50196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endParaRPr lang="en-GB" sz="800" b="1" i="1" dirty="0" smtClean="0">
                <a:effectLst/>
                <a:latin typeface="Times New Roman"/>
                <a:ea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en-GB" sz="1400" b="1" i="1" dirty="0" smtClean="0">
                  <a:effectLst/>
                  <a:latin typeface="Times New Roman"/>
                  <a:ea typeface="Times New Roman"/>
                </a:rPr>
                <a:t>Decision </a:t>
              </a:r>
              <a:r>
                <a:rPr lang="en-GB" sz="1400" b="1" i="1" dirty="0">
                  <a:effectLst/>
                  <a:latin typeface="Times New Roman"/>
                  <a:ea typeface="Times New Roman"/>
                </a:rPr>
                <a:t>about the </a:t>
              </a:r>
              <a:r>
                <a:rPr lang="en-GB" sz="1400" b="1" i="1" dirty="0" smtClean="0">
                  <a:effectLst/>
                  <a:latin typeface="Times New Roman"/>
                  <a:ea typeface="Times New Roman"/>
                </a:rPr>
                <a:t> field </a:t>
              </a:r>
              <a:r>
                <a:rPr lang="en-GB" sz="1400" b="1" i="1" dirty="0">
                  <a:effectLst/>
                  <a:latin typeface="Times New Roman"/>
                  <a:ea typeface="Times New Roman"/>
                </a:rPr>
                <a:t>tests and the common </a:t>
              </a:r>
              <a:r>
                <a:rPr lang="en-GB" sz="1400" b="1" i="1" dirty="0" smtClean="0">
                  <a:effectLst/>
                  <a:latin typeface="Times New Roman"/>
                  <a:ea typeface="Times New Roman"/>
                </a:rPr>
                <a:t>procedures to be applied</a:t>
              </a:r>
              <a:endParaRPr lang="en-GB" sz="14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9" name="Freccia in giù 28"/>
            <p:cNvSpPr/>
            <p:nvPr/>
          </p:nvSpPr>
          <p:spPr>
            <a:xfrm>
              <a:off x="5947395" y="2126511"/>
              <a:ext cx="370305" cy="212651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Connettore 2 42"/>
            <p:cNvCxnSpPr/>
            <p:nvPr/>
          </p:nvCxnSpPr>
          <p:spPr>
            <a:xfrm>
              <a:off x="1821589" y="2561449"/>
              <a:ext cx="77692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ttangolo 1"/>
            <p:cNvSpPr/>
            <p:nvPr/>
          </p:nvSpPr>
          <p:spPr>
            <a:xfrm>
              <a:off x="552118" y="2267103"/>
              <a:ext cx="13837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0170" indent="-90170" algn="just">
                <a:spcAft>
                  <a:spcPts val="0"/>
                </a:spcAft>
              </a:pPr>
              <a:r>
                <a:rPr lang="en-GB" b="1" u="sng" dirty="0">
                  <a:latin typeface="Times New Roman"/>
                  <a:ea typeface="Times New Roman"/>
                </a:rPr>
                <a:t>Workshop 1</a:t>
              </a: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490969" y="3386065"/>
            <a:ext cx="5815119" cy="1037079"/>
            <a:chOff x="490969" y="3386065"/>
            <a:chExt cx="5815119" cy="1037079"/>
          </a:xfrm>
        </p:grpSpPr>
        <p:sp>
          <p:nvSpPr>
            <p:cNvPr id="3" name="Rettangolo 2"/>
            <p:cNvSpPr/>
            <p:nvPr/>
          </p:nvSpPr>
          <p:spPr>
            <a:xfrm>
              <a:off x="2562442" y="3386065"/>
              <a:ext cx="31758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400" b="1" dirty="0"/>
                <a:t>Feedback from the first 2 site </a:t>
              </a:r>
              <a:r>
                <a:rPr lang="it-IT" sz="1400" b="1" dirty="0" err="1"/>
                <a:t>visits</a:t>
              </a:r>
              <a:endParaRPr lang="en-GB" sz="1400" b="1" dirty="0"/>
            </a:p>
          </p:txBody>
        </p:sp>
        <p:sp>
          <p:nvSpPr>
            <p:cNvPr id="5" name="Rettangolo 4"/>
            <p:cNvSpPr/>
            <p:nvPr/>
          </p:nvSpPr>
          <p:spPr>
            <a:xfrm>
              <a:off x="2566619" y="3936967"/>
              <a:ext cx="373065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400" b="1" dirty="0" smtClean="0"/>
                <a:t>Fine tuning </a:t>
              </a:r>
              <a:r>
                <a:rPr lang="en-GB" sz="1400" b="1" dirty="0"/>
                <a:t>of </a:t>
              </a:r>
              <a:r>
                <a:rPr lang="en-GB" sz="1400" b="1" dirty="0" smtClean="0"/>
                <a:t>the </a:t>
              </a:r>
              <a:r>
                <a:rPr lang="en-GB" sz="1400" b="1" dirty="0"/>
                <a:t>common procedures</a:t>
              </a:r>
            </a:p>
          </p:txBody>
        </p:sp>
        <p:cxnSp>
          <p:nvCxnSpPr>
            <p:cNvPr id="11" name="Connettore 2 10"/>
            <p:cNvCxnSpPr/>
            <p:nvPr/>
          </p:nvCxnSpPr>
          <p:spPr>
            <a:xfrm flipH="1">
              <a:off x="2204622" y="3693843"/>
              <a:ext cx="410146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/>
            <p:cNvCxnSpPr/>
            <p:nvPr/>
          </p:nvCxnSpPr>
          <p:spPr>
            <a:xfrm flipV="1">
              <a:off x="2289681" y="4275743"/>
              <a:ext cx="4016407" cy="11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arentesi graffa aperta 22"/>
            <p:cNvSpPr/>
            <p:nvPr/>
          </p:nvSpPr>
          <p:spPr>
            <a:xfrm>
              <a:off x="1734948" y="3429428"/>
              <a:ext cx="554733" cy="993716"/>
            </a:xfrm>
            <a:prstGeom prst="leftBrace">
              <a:avLst>
                <a:gd name="adj1" fmla="val 8333"/>
                <a:gd name="adj2" fmla="val 4572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490969" y="3567635"/>
              <a:ext cx="13837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0170" indent="-90170" algn="just">
                <a:spcAft>
                  <a:spcPts val="0"/>
                </a:spcAft>
              </a:pPr>
              <a:r>
                <a:rPr lang="en-GB" b="1" u="sng" dirty="0">
                  <a:latin typeface="Times New Roman"/>
                  <a:ea typeface="Times New Roman"/>
                </a:rPr>
                <a:t>Workshop 2</a:t>
              </a:r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628537" y="4710763"/>
            <a:ext cx="5677551" cy="372111"/>
            <a:chOff x="628537" y="4710763"/>
            <a:chExt cx="5677551" cy="372111"/>
          </a:xfrm>
        </p:grpSpPr>
        <p:sp>
          <p:nvSpPr>
            <p:cNvPr id="19" name="Rettangolo 18"/>
            <p:cNvSpPr/>
            <p:nvPr/>
          </p:nvSpPr>
          <p:spPr>
            <a:xfrm>
              <a:off x="2543219" y="4710763"/>
              <a:ext cx="313579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b="1" dirty="0" smtClean="0"/>
                <a:t>Feedback from the other site visits</a:t>
              </a:r>
              <a:endParaRPr lang="en-GB" sz="1400" b="1" dirty="0"/>
            </a:p>
          </p:txBody>
        </p:sp>
        <p:cxnSp>
          <p:nvCxnSpPr>
            <p:cNvPr id="25" name="Connettore 2 24"/>
            <p:cNvCxnSpPr/>
            <p:nvPr/>
          </p:nvCxnSpPr>
          <p:spPr>
            <a:xfrm flipH="1">
              <a:off x="2012314" y="5018540"/>
              <a:ext cx="429377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ttangolo 13"/>
            <p:cNvSpPr/>
            <p:nvPr/>
          </p:nvSpPr>
          <p:spPr>
            <a:xfrm>
              <a:off x="628537" y="4713542"/>
              <a:ext cx="13837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0170" indent="-90170" algn="just">
                <a:spcAft>
                  <a:spcPts val="0"/>
                </a:spcAft>
              </a:pPr>
              <a:r>
                <a:rPr lang="en-GB" b="1" u="sng" dirty="0">
                  <a:latin typeface="Times New Roman"/>
                  <a:ea typeface="Times New Roman"/>
                </a:rPr>
                <a:t>Workshop 3</a:t>
              </a:r>
            </a:p>
          </p:txBody>
        </p:sp>
      </p:grp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74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434"/>
    </mc:Choice>
    <mc:Fallback>
      <p:transition spd="slow" advTm="93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17|11|14.4|1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779</TotalTime>
  <Words>671</Words>
  <Application>Microsoft Office PowerPoint</Application>
  <PresentationFormat>Presentazione su schermo (4:3)</PresentationFormat>
  <Paragraphs>111</Paragraphs>
  <Slides>14</Slides>
  <Notes>0</Notes>
  <HiddenSlides>0</HiddenSlides>
  <MMClips>14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14</vt:i4>
      </vt:variant>
    </vt:vector>
  </HeadingPairs>
  <TitlesOfParts>
    <vt:vector size="16" baseType="lpstr">
      <vt:lpstr>Office Theme</vt:lpstr>
      <vt:lpstr>1_Black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International Road Federation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Corbin</dc:creator>
  <cp:lastModifiedBy>Carlo Polidori</cp:lastModifiedBy>
  <cp:revision>80</cp:revision>
  <dcterms:created xsi:type="dcterms:W3CDTF">2013-04-29T21:17:30Z</dcterms:created>
  <dcterms:modified xsi:type="dcterms:W3CDTF">2015-09-03T19:15:16Z</dcterms:modified>
</cp:coreProperties>
</file>